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60" r:id="rId5"/>
    <p:sldId id="262" r:id="rId6"/>
    <p:sldId id="261" r:id="rId7"/>
    <p:sldId id="277" r:id="rId8"/>
    <p:sldId id="278" r:id="rId9"/>
    <p:sldId id="263" r:id="rId10"/>
    <p:sldId id="300" r:id="rId11"/>
    <p:sldId id="299" r:id="rId12"/>
    <p:sldId id="259" r:id="rId13"/>
    <p:sldId id="298" r:id="rId14"/>
    <p:sldId id="264" r:id="rId15"/>
    <p:sldId id="265" r:id="rId16"/>
    <p:sldId id="295" r:id="rId17"/>
    <p:sldId id="274" r:id="rId18"/>
    <p:sldId id="275" r:id="rId19"/>
    <p:sldId id="280" r:id="rId20"/>
    <p:sldId id="281" r:id="rId21"/>
    <p:sldId id="279" r:id="rId22"/>
    <p:sldId id="282" r:id="rId23"/>
    <p:sldId id="283" r:id="rId24"/>
    <p:sldId id="284" r:id="rId25"/>
    <p:sldId id="285" r:id="rId26"/>
    <p:sldId id="286" r:id="rId27"/>
    <p:sldId id="287" r:id="rId28"/>
    <p:sldId id="289" r:id="rId29"/>
    <p:sldId id="290" r:id="rId30"/>
    <p:sldId id="288" r:id="rId31"/>
    <p:sldId id="291" r:id="rId32"/>
    <p:sldId id="266" r:id="rId33"/>
    <p:sldId id="292" r:id="rId34"/>
    <p:sldId id="273" r:id="rId35"/>
    <p:sldId id="269" r:id="rId36"/>
    <p:sldId id="271" r:id="rId37"/>
    <p:sldId id="270" r:id="rId38"/>
    <p:sldId id="272" r:id="rId39"/>
    <p:sldId id="267" r:id="rId40"/>
    <p:sldId id="268" r:id="rId41"/>
    <p:sldId id="296" r:id="rId42"/>
    <p:sldId id="276"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523" autoAdjust="0"/>
  </p:normalViewPr>
  <p:slideViewPr>
    <p:cSldViewPr snapToGrid="0">
      <p:cViewPr varScale="1">
        <p:scale>
          <a:sx n="60" d="100"/>
          <a:sy n="60" d="100"/>
        </p:scale>
        <p:origin x="102"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E1492-298C-43EE-A602-BB664A111E8B}" type="datetimeFigureOut">
              <a:rPr lang="en-US" smtClean="0"/>
              <a:t>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7B7C7-F42C-4632-A247-9EDDCE919CCC}" type="slidenum">
              <a:rPr lang="en-US" smtClean="0"/>
              <a:t>‹#›</a:t>
            </a:fld>
            <a:endParaRPr lang="en-US"/>
          </a:p>
        </p:txBody>
      </p:sp>
    </p:spTree>
    <p:extLst>
      <p:ext uri="{BB962C8B-B14F-4D97-AF65-F5344CB8AC3E}">
        <p14:creationId xmlns:p14="http://schemas.microsoft.com/office/powerpoint/2010/main" val="318928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6</a:t>
            </a:fld>
            <a:endParaRPr lang="en-US"/>
          </a:p>
        </p:txBody>
      </p:sp>
    </p:spTree>
    <p:extLst>
      <p:ext uri="{BB962C8B-B14F-4D97-AF65-F5344CB8AC3E}">
        <p14:creationId xmlns:p14="http://schemas.microsoft.com/office/powerpoint/2010/main" val="428573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40</a:t>
            </a:fld>
            <a:endParaRPr lang="en-US"/>
          </a:p>
        </p:txBody>
      </p:sp>
    </p:spTree>
    <p:extLst>
      <p:ext uri="{BB962C8B-B14F-4D97-AF65-F5344CB8AC3E}">
        <p14:creationId xmlns:p14="http://schemas.microsoft.com/office/powerpoint/2010/main" val="204311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P+1 is the correct isogeny class</a:t>
            </a:r>
          </a:p>
        </p:txBody>
      </p:sp>
      <p:sp>
        <p:nvSpPr>
          <p:cNvPr id="4" name="Slide Number Placeholder 3"/>
          <p:cNvSpPr>
            <a:spLocks noGrp="1"/>
          </p:cNvSpPr>
          <p:nvPr>
            <p:ph type="sldNum" sz="quarter" idx="10"/>
          </p:nvPr>
        </p:nvSpPr>
        <p:spPr/>
        <p:txBody>
          <a:bodyPr/>
          <a:lstStyle/>
          <a:p>
            <a:fld id="{24A7B7C7-F42C-4632-A247-9EDDCE919CCC}" type="slidenum">
              <a:rPr lang="en-US" smtClean="0"/>
              <a:t>41</a:t>
            </a:fld>
            <a:endParaRPr lang="en-US"/>
          </a:p>
        </p:txBody>
      </p:sp>
    </p:spTree>
    <p:extLst>
      <p:ext uri="{BB962C8B-B14F-4D97-AF65-F5344CB8AC3E}">
        <p14:creationId xmlns:p14="http://schemas.microsoft.com/office/powerpoint/2010/main" val="4046695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E is SS, P,Q on E and have right order, and are independent.</a:t>
            </a:r>
            <a:r>
              <a:rPr lang="en-US" baseline="0" dirty="0"/>
              <a:t>  </a:t>
            </a:r>
          </a:p>
          <a:p>
            <a:r>
              <a:rPr lang="en-US" baseline="0" dirty="0"/>
              <a:t>This isn’t symmetric key exchange.  Bob does several computations, computes session key, then sends to Alice.  </a:t>
            </a:r>
          </a:p>
          <a:p>
            <a:r>
              <a:rPr lang="en-US" baseline="0" dirty="0"/>
              <a:t>If mA is odd, since working in group of order 2^n, it has an (odd) inverse theta.  Then theta(</a:t>
            </a:r>
            <a:r>
              <a:rPr lang="en-US" baseline="0" dirty="0" err="1"/>
              <a:t>mA,nA</a:t>
            </a:r>
            <a:r>
              <a:rPr lang="en-US" baseline="0" dirty="0"/>
              <a:t>) is an equivalent generator, but it equals (theta </a:t>
            </a:r>
            <a:r>
              <a:rPr lang="en-US" baseline="0" dirty="0" err="1"/>
              <a:t>mA,theta</a:t>
            </a:r>
            <a:r>
              <a:rPr lang="en-US" baseline="0" dirty="0"/>
              <a:t> </a:t>
            </a:r>
            <a:r>
              <a:rPr lang="en-US" baseline="0" dirty="0" err="1"/>
              <a:t>nA</a:t>
            </a:r>
            <a:r>
              <a:rPr lang="en-US" baseline="0" dirty="0"/>
              <a:t>)=(1,alpha).</a:t>
            </a:r>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43</a:t>
            </a:fld>
            <a:endParaRPr lang="en-US"/>
          </a:p>
        </p:txBody>
      </p:sp>
    </p:spTree>
    <p:extLst>
      <p:ext uri="{BB962C8B-B14F-4D97-AF65-F5344CB8AC3E}">
        <p14:creationId xmlns:p14="http://schemas.microsoft.com/office/powerpoint/2010/main" val="26488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Can be done with weaker oracle: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Oracle 2: Bob sends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to Alice.  Alice returns 1 if </a:t>
                </a:r>
                <a14:m>
                  <m:oMath xmlns:m="http://schemas.openxmlformats.org/officeDocument/2006/math">
                    <m:r>
                      <a:rPr lang="en-US" b="0" i="1" smtClean="0">
                        <a:latin typeface="Cambria Math" panose="02040503050406030204" pitchFamily="18" charset="0"/>
                      </a:rPr>
                      <m:t>𝑗</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𝐴</m:t>
                        </m:r>
                      </m:sub>
                    </m:sSub>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r>
                      <a:rPr lang="en-US" i="1">
                        <a:latin typeface="Cambria Math" panose="02040503050406030204" pitchFamily="18" charset="0"/>
                      </a:rPr>
                      <m:t>𝑄</m:t>
                    </m:r>
                    <m:r>
                      <a:rPr lang="en-US" i="1">
                        <a:latin typeface="Cambria Math" panose="02040503050406030204" pitchFamily="18" charset="0"/>
                      </a:rPr>
                      <m:t>&gt;</m:t>
                    </m:r>
                  </m:oMath>
                </a14:m>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converse of </a:t>
                </a:r>
                <a:r>
                  <a:rPr lang="en-US" dirty="0" err="1"/>
                  <a:t>iff</a:t>
                </a:r>
                <a:r>
                  <a:rPr lang="en-US" dirty="0"/>
                  <a:t>:  if subgroups are equal, then lambda * </a:t>
                </a:r>
                <a:r>
                  <a:rPr lang="en-US" dirty="0" err="1"/>
                  <a:t>LeftPoint</a:t>
                </a:r>
                <a:r>
                  <a:rPr lang="en-US" dirty="0"/>
                  <a:t> = </a:t>
                </a:r>
                <a:r>
                  <a:rPr lang="en-US" dirty="0" err="1"/>
                  <a:t>RightPoint</a:t>
                </a:r>
                <a:r>
                  <a:rPr lang="en-US" dirty="0"/>
                  <a:t>, for</a:t>
                </a:r>
                <a:r>
                  <a:rPr lang="en-US" baseline="0" dirty="0"/>
                  <a:t> lambda in Z_2^n*.  As R,S independent look at </a:t>
                </a:r>
                <a:r>
                  <a:rPr lang="en-US" baseline="0" dirty="0" err="1"/>
                  <a:t>coeff</a:t>
                </a:r>
                <a:r>
                  <a:rPr lang="en-US" baseline="0" dirty="0"/>
                  <a:t> of S to see lambda </a:t>
                </a:r>
                <a:r>
                  <a:rPr lang="en-US" baseline="0" dirty="0" err="1"/>
                  <a:t>nA</a:t>
                </a:r>
                <a:r>
                  <a:rPr lang="en-US" baseline="0" dirty="0"/>
                  <a:t>=</a:t>
                </a:r>
                <a:r>
                  <a:rPr lang="en-US" baseline="0" dirty="0" err="1"/>
                  <a:t>nA</a:t>
                </a:r>
                <a:r>
                  <a:rPr lang="en-US" baseline="0" dirty="0"/>
                  <a:t>, hence lambda=1.  Then look at </a:t>
                </a:r>
                <a:r>
                  <a:rPr lang="en-US" baseline="0" dirty="0" err="1"/>
                  <a:t>coeff</a:t>
                </a:r>
                <a:r>
                  <a:rPr lang="en-US" baseline="0" dirty="0"/>
                  <a:t> of R. mA+nA2^n-1=mA, so nA2^n-1 = 0 mod 2^n as R has order 2^n, so </a:t>
                </a:r>
                <a:r>
                  <a:rPr lang="en-US" baseline="0" dirty="0" err="1"/>
                  <a:t>nA</a:t>
                </a:r>
                <a:r>
                  <a:rPr lang="en-US" baseline="0" dirty="0"/>
                  <a:t> even.</a:t>
                </a:r>
                <a:endParaRPr lang="en-US" dirty="0"/>
              </a:p>
              <a:p>
                <a:endParaRPr lang="en-US" dirty="0"/>
              </a:p>
            </p:txBody>
          </p:sp>
        </mc:Choice>
        <mc:Fallback>
          <p:sp>
            <p:nvSpPr>
              <p:cNvPr id="3" name="Notes Placeholder 2"/>
              <p:cNvSpPr>
                <a:spLocks noGrp="1"/>
              </p:cNvSpPr>
              <p:nvPr>
                <p:ph type="body" idx="1"/>
              </p:nvPr>
            </p:nvSpPr>
            <p:spPr/>
            <p:txBody>
              <a:bodyPr/>
              <a:lstStyle/>
              <a:p>
                <a:r>
                  <a:rPr lang="en-US" dirty="0"/>
                  <a:t>Can be done with weaker oracle: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Oracle 2: Bob sends </a:t>
                </a:r>
                <a:r>
                  <a:rPr lang="en-US" b="0" i="0">
                    <a:latin typeface="Cambria Math" panose="02040503050406030204" pitchFamily="18" charset="0"/>
                  </a:rPr>
                  <a:t>(𝐸,𝑃,𝑄,𝐸^′)</a:t>
                </a:r>
                <a:r>
                  <a:rPr lang="en-US" dirty="0"/>
                  <a:t> to Alice.  Alice returns 1 if </a:t>
                </a:r>
                <a:r>
                  <a:rPr lang="en-US" b="0" i="0">
                    <a:latin typeface="Cambria Math" panose="02040503050406030204" pitchFamily="18" charset="0"/>
                  </a:rPr>
                  <a:t>𝑗(𝐸^′ )=𝑗(𝐸/&lt;</a:t>
                </a:r>
                <a:r>
                  <a:rPr lang="en-US" i="0">
                    <a:latin typeface="Cambria Math" panose="02040503050406030204" pitchFamily="18" charset="0"/>
                  </a:rPr>
                  <a:t>𝑚_𝐴 𝑃+𝑛_𝐴 𝑄&gt;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converse of </a:t>
                </a:r>
                <a:r>
                  <a:rPr lang="en-US" dirty="0" err="1"/>
                  <a:t>iff</a:t>
                </a:r>
                <a:r>
                  <a:rPr lang="en-US" dirty="0"/>
                  <a:t>:  if subgroups are equal, then lambda * </a:t>
                </a:r>
                <a:r>
                  <a:rPr lang="en-US" dirty="0" err="1"/>
                  <a:t>LeftPoint</a:t>
                </a:r>
                <a:r>
                  <a:rPr lang="en-US" dirty="0"/>
                  <a:t> = </a:t>
                </a:r>
                <a:r>
                  <a:rPr lang="en-US" dirty="0" err="1"/>
                  <a:t>RightPoint</a:t>
                </a:r>
                <a:r>
                  <a:rPr lang="en-US" dirty="0"/>
                  <a:t>, for</a:t>
                </a:r>
                <a:r>
                  <a:rPr lang="en-US" baseline="0" dirty="0"/>
                  <a:t> lambda in Z_2^n*.  As R,S independent look at </a:t>
                </a:r>
                <a:r>
                  <a:rPr lang="en-US" baseline="0" dirty="0" err="1"/>
                  <a:t>coeff</a:t>
                </a:r>
                <a:r>
                  <a:rPr lang="en-US" baseline="0" dirty="0"/>
                  <a:t> of S to see lambda </a:t>
                </a:r>
                <a:r>
                  <a:rPr lang="en-US" baseline="0" dirty="0" err="1"/>
                  <a:t>nA</a:t>
                </a:r>
                <a:r>
                  <a:rPr lang="en-US" baseline="0" dirty="0"/>
                  <a:t>=</a:t>
                </a:r>
                <a:r>
                  <a:rPr lang="en-US" baseline="0" dirty="0" err="1"/>
                  <a:t>nA</a:t>
                </a:r>
                <a:r>
                  <a:rPr lang="en-US" baseline="0" dirty="0"/>
                  <a:t>, hence lambda=1.  Then look at </a:t>
                </a:r>
                <a:r>
                  <a:rPr lang="en-US" baseline="0" dirty="0" err="1"/>
                  <a:t>coeff</a:t>
                </a:r>
                <a:r>
                  <a:rPr lang="en-US" baseline="0" dirty="0"/>
                  <a:t> of R. mA+nA2^n-1=mA, so nA2^n-1 = 0 mod 2^n as R has order 2^n, so </a:t>
                </a:r>
                <a:r>
                  <a:rPr lang="en-US" baseline="0" dirty="0" err="1"/>
                  <a:t>nA</a:t>
                </a:r>
                <a:r>
                  <a:rPr lang="en-US" baseline="0" dirty="0"/>
                  <a:t> even.</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24A7B7C7-F42C-4632-A247-9EDDCE919CCC}" type="slidenum">
              <a:rPr lang="en-US" smtClean="0"/>
              <a:t>44</a:t>
            </a:fld>
            <a:endParaRPr lang="en-US"/>
          </a:p>
        </p:txBody>
      </p:sp>
    </p:spTree>
    <p:extLst>
      <p:ext uri="{BB962C8B-B14F-4D97-AF65-F5344CB8AC3E}">
        <p14:creationId xmlns:p14="http://schemas.microsoft.com/office/powerpoint/2010/main" val="415124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45</a:t>
            </a:fld>
            <a:endParaRPr lang="en-US"/>
          </a:p>
        </p:txBody>
      </p:sp>
    </p:spTree>
    <p:extLst>
      <p:ext uri="{BB962C8B-B14F-4D97-AF65-F5344CB8AC3E}">
        <p14:creationId xmlns:p14="http://schemas.microsoft.com/office/powerpoint/2010/main" val="5997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 11 is 2.6K</a:t>
            </a:r>
          </a:p>
          <a:p>
            <a:r>
              <a:rPr lang="en-US" dirty="0"/>
              <a:t>Phi 73 is 1M</a:t>
            </a:r>
          </a:p>
          <a:p>
            <a:r>
              <a:rPr lang="en-US" dirty="0"/>
              <a:t>Phi 313 is 100M</a:t>
            </a:r>
          </a:p>
        </p:txBody>
      </p:sp>
      <p:sp>
        <p:nvSpPr>
          <p:cNvPr id="4" name="Slide Number Placeholder 3"/>
          <p:cNvSpPr>
            <a:spLocks noGrp="1"/>
          </p:cNvSpPr>
          <p:nvPr>
            <p:ph type="sldNum" sz="quarter" idx="10"/>
          </p:nvPr>
        </p:nvSpPr>
        <p:spPr/>
        <p:txBody>
          <a:bodyPr/>
          <a:lstStyle/>
          <a:p>
            <a:fld id="{24A7B7C7-F42C-4632-A247-9EDDCE919CCC}" type="slidenum">
              <a:rPr lang="en-US" smtClean="0"/>
              <a:t>48</a:t>
            </a:fld>
            <a:endParaRPr lang="en-US"/>
          </a:p>
        </p:txBody>
      </p:sp>
    </p:spTree>
    <p:extLst>
      <p:ext uri="{BB962C8B-B14F-4D97-AF65-F5344CB8AC3E}">
        <p14:creationId xmlns:p14="http://schemas.microsoft.com/office/powerpoint/2010/main" val="184859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 between random j and uniform distribution is p^2/72,</a:t>
            </a:r>
            <a:r>
              <a:rPr lang="en-US" baseline="0" dirty="0"/>
              <a:t> which leads to lambda = 2 log p.  </a:t>
            </a:r>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50</a:t>
            </a:fld>
            <a:endParaRPr lang="en-US"/>
          </a:p>
        </p:txBody>
      </p:sp>
    </p:spTree>
    <p:extLst>
      <p:ext uri="{BB962C8B-B14F-4D97-AF65-F5344CB8AC3E}">
        <p14:creationId xmlns:p14="http://schemas.microsoft.com/office/powerpoint/2010/main" val="388419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51</a:t>
            </a:fld>
            <a:endParaRPr lang="en-US"/>
          </a:p>
        </p:txBody>
      </p:sp>
    </p:spTree>
    <p:extLst>
      <p:ext uri="{BB962C8B-B14F-4D97-AF65-F5344CB8AC3E}">
        <p14:creationId xmlns:p14="http://schemas.microsoft.com/office/powerpoint/2010/main" val="1870463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Compression seems optimal, since \prod (li+1) possible</a:t>
            </a:r>
            <a:r>
              <a:rPr lang="en-US" baseline="0" dirty="0"/>
              <a:t> isogeny paths</a:t>
            </a:r>
          </a:p>
          <a:p>
            <a:r>
              <a:rPr lang="en-US" baseline="0" dirty="0"/>
              <a:t>For SIDH, each li=2 or 3.  For other scheme li=O(log p)</a:t>
            </a:r>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52</a:t>
            </a:fld>
            <a:endParaRPr lang="en-US"/>
          </a:p>
        </p:txBody>
      </p:sp>
    </p:spTree>
    <p:extLst>
      <p:ext uri="{BB962C8B-B14F-4D97-AF65-F5344CB8AC3E}">
        <p14:creationId xmlns:p14="http://schemas.microsoft.com/office/powerpoint/2010/main" val="423997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Primes</a:t>
            </a:r>
            <a:r>
              <a:rPr lang="en-US" baseline="0" dirty="0"/>
              <a:t> of special form, reveal auxiliary points, isogenies of low degree</a:t>
            </a:r>
          </a:p>
          <a:p>
            <a:r>
              <a:rPr lang="en-US" baseline="0" dirty="0"/>
              <a:t>Computing eta independent of E1 is non-trivial and works in the quaternion algebra.</a:t>
            </a:r>
          </a:p>
          <a:p>
            <a:r>
              <a:rPr lang="en-US" baseline="0" dirty="0"/>
              <a:t>Lots of technical details.</a:t>
            </a:r>
          </a:p>
          <a:p>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56</a:t>
            </a:fld>
            <a:endParaRPr lang="en-US"/>
          </a:p>
        </p:txBody>
      </p:sp>
    </p:spTree>
    <p:extLst>
      <p:ext uri="{BB962C8B-B14F-4D97-AF65-F5344CB8AC3E}">
        <p14:creationId xmlns:p14="http://schemas.microsoft.com/office/powerpoint/2010/main" val="54094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Pi(pi(P))=(x^p^2,y^p^2).  Elements have order p^2-1, so =(</a:t>
            </a:r>
            <a:r>
              <a:rPr lang="en-US" dirty="0" err="1"/>
              <a:t>x,y</a:t>
            </a:r>
            <a:r>
              <a:rPr lang="en-US" dirty="0"/>
              <a:t>).  </a:t>
            </a:r>
            <a:endParaRPr lang="en-US" dirty="0">
              <a:sym typeface="Wingdings" panose="05000000000000000000" pitchFamily="2" charset="2"/>
            </a:endParaRPr>
          </a:p>
          <a:p>
            <a:r>
              <a:rPr lang="en-US" dirty="0">
                <a:sym typeface="Wingdings" panose="05000000000000000000" pitchFamily="2" charset="2"/>
              </a:rPr>
              <a:t>Group is</a:t>
            </a:r>
            <a:r>
              <a:rPr lang="en-US" baseline="0" dirty="0">
                <a:sym typeface="Wingdings" panose="05000000000000000000" pitchFamily="2" charset="2"/>
              </a:rPr>
              <a:t> Z(p+1) x Z(p+1).  -</a:t>
            </a:r>
            <a:r>
              <a:rPr lang="en-US" baseline="0" dirty="0" err="1">
                <a:sym typeface="Wingdings" panose="05000000000000000000" pitchFamily="2" charset="2"/>
              </a:rPr>
              <a:t>pP</a:t>
            </a:r>
            <a:r>
              <a:rPr lang="en-US" baseline="0" dirty="0">
                <a:sym typeface="Wingdings" panose="05000000000000000000" pitchFamily="2" charset="2"/>
              </a:rPr>
              <a:t>=P   pi^2=-p.  </a:t>
            </a:r>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11</a:t>
            </a:fld>
            <a:endParaRPr lang="en-US"/>
          </a:p>
        </p:txBody>
      </p:sp>
    </p:spTree>
    <p:extLst>
      <p:ext uri="{BB962C8B-B14F-4D97-AF65-F5344CB8AC3E}">
        <p14:creationId xmlns:p14="http://schemas.microsoft.com/office/powerpoint/2010/main" val="1508671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Kohel</a:t>
            </a:r>
            <a:r>
              <a:rPr lang="en-US" dirty="0"/>
              <a:t>/</a:t>
            </a:r>
            <a:r>
              <a:rPr lang="en-US" dirty="0" err="1"/>
              <a:t>Lauter</a:t>
            </a:r>
            <a:r>
              <a:rPr lang="en-US" dirty="0"/>
              <a:t>/Petit/</a:t>
            </a:r>
            <a:r>
              <a:rPr lang="en-US" dirty="0" err="1"/>
              <a:t>Tignol</a:t>
            </a:r>
            <a:r>
              <a:rPr lang="en-US" baseline="0" dirty="0"/>
              <a:t> algorithm is the quaternion version of SS l-isogeny path problem:</a:t>
            </a:r>
          </a:p>
          <a:p>
            <a:r>
              <a:rPr lang="en-US" baseline="0" dirty="0"/>
              <a:t>Given E0, E1 and small l, find an l-power isogeny E0-&gt;E1.  </a:t>
            </a:r>
          </a:p>
          <a:p>
            <a:r>
              <a:rPr lang="en-US" baseline="0" dirty="0"/>
              <a:t>The isogeny version is basis for isogeny hash function </a:t>
            </a:r>
          </a:p>
          <a:p>
            <a:r>
              <a:rPr lang="en-US" baseline="0" dirty="0"/>
              <a:t>(need to be able compute End(E) to use </a:t>
            </a:r>
            <a:r>
              <a:rPr lang="en-US" baseline="0" dirty="0" err="1"/>
              <a:t>alg</a:t>
            </a:r>
            <a:r>
              <a:rPr lang="en-US" baseline="0" dirty="0"/>
              <a:t> to break hash)</a:t>
            </a:r>
          </a:p>
          <a:p>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57</a:t>
            </a:fld>
            <a:endParaRPr lang="en-US"/>
          </a:p>
        </p:txBody>
      </p:sp>
    </p:spTree>
    <p:extLst>
      <p:ext uri="{BB962C8B-B14F-4D97-AF65-F5344CB8AC3E}">
        <p14:creationId xmlns:p14="http://schemas.microsoft.com/office/powerpoint/2010/main" val="4052326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Fiat-Shamir</a:t>
            </a:r>
          </a:p>
        </p:txBody>
      </p:sp>
      <p:sp>
        <p:nvSpPr>
          <p:cNvPr id="4" name="Slide Number Placeholder 3"/>
          <p:cNvSpPr>
            <a:spLocks noGrp="1"/>
          </p:cNvSpPr>
          <p:nvPr>
            <p:ph type="sldNum" sz="quarter" idx="10"/>
          </p:nvPr>
        </p:nvSpPr>
        <p:spPr/>
        <p:txBody>
          <a:bodyPr/>
          <a:lstStyle/>
          <a:p>
            <a:fld id="{24A7B7C7-F42C-4632-A247-9EDDCE919CCC}" type="slidenum">
              <a:rPr lang="en-US" smtClean="0"/>
              <a:t>58</a:t>
            </a:fld>
            <a:endParaRPr lang="en-US"/>
          </a:p>
        </p:txBody>
      </p:sp>
    </p:spTree>
    <p:extLst>
      <p:ext uri="{BB962C8B-B14F-4D97-AF65-F5344CB8AC3E}">
        <p14:creationId xmlns:p14="http://schemas.microsoft.com/office/powerpoint/2010/main" val="93532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Claw Problem:  For given two functions, f and g, the goal of the problem is to find x and y such that f(x)=g(y).</a:t>
            </a:r>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12</a:t>
            </a:fld>
            <a:endParaRPr lang="en-US"/>
          </a:p>
        </p:txBody>
      </p:sp>
    </p:spTree>
    <p:extLst>
      <p:ext uri="{BB962C8B-B14F-4D97-AF65-F5344CB8AC3E}">
        <p14:creationId xmlns:p14="http://schemas.microsoft.com/office/powerpoint/2010/main" val="107562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Was basis for hash function</a:t>
            </a:r>
          </a:p>
          <a:p>
            <a:pPr marL="0" indent="0">
              <a:buNone/>
            </a:pPr>
            <a:r>
              <a:rPr lang="en-US" dirty="0"/>
              <a:t>Slight variation</a:t>
            </a:r>
            <a:r>
              <a:rPr lang="en-US" baseline="0" dirty="0"/>
              <a:t> of 2</a:t>
            </a:r>
            <a:r>
              <a:rPr lang="en-US" dirty="0"/>
              <a:t>) Basis for SIDH schemes</a:t>
            </a:r>
          </a:p>
          <a:p>
            <a:pPr marL="0" indent="0">
              <a:buNone/>
            </a:pPr>
            <a:r>
              <a:rPr lang="en-US" dirty="0"/>
              <a:t>3) And 4) are actual basis</a:t>
            </a:r>
            <a:r>
              <a:rPr lang="en-US" baseline="0" dirty="0"/>
              <a:t> for SIDH</a:t>
            </a:r>
          </a:p>
          <a:p>
            <a:pPr marL="0" indent="0">
              <a:buNone/>
            </a:pPr>
            <a:r>
              <a:rPr lang="en-US" baseline="0" dirty="0"/>
              <a:t>3 and 4) are weaker than 1) and 2) because extra info is given, special prime form, and small degree isogenies exist. </a:t>
            </a:r>
          </a:p>
          <a:p>
            <a:pPr marL="0" indent="0">
              <a:buNone/>
            </a:pPr>
            <a:r>
              <a:rPr lang="en-US" baseline="0" dirty="0"/>
              <a:t>5,6 more general.  If can solve 2 or 6, can solve 5.  Set E0=E1 and find isogenies = </a:t>
            </a:r>
            <a:r>
              <a:rPr lang="en-US" baseline="0" dirty="0" err="1"/>
              <a:t>endomorphisms</a:t>
            </a:r>
            <a:r>
              <a:rPr lang="en-US" baseline="0" dirty="0"/>
              <a:t>.  Easy to find independent ones, which form a low index subring.</a:t>
            </a:r>
          </a:p>
          <a:p>
            <a:pPr marL="0" indent="0">
              <a:buNone/>
            </a:pPr>
            <a:r>
              <a:rPr lang="en-US" baseline="0" dirty="0"/>
              <a:t>Heuristically the converse is true (use isogeny – ideal correspondence of </a:t>
            </a:r>
            <a:r>
              <a:rPr lang="en-US" baseline="0" dirty="0" err="1"/>
              <a:t>Deuring</a:t>
            </a:r>
            <a:r>
              <a:rPr lang="en-US" baseline="0" dirty="0"/>
              <a:t>) </a:t>
            </a:r>
          </a:p>
          <a:p>
            <a:pPr marL="0" indent="0">
              <a:buNone/>
            </a:pPr>
            <a:r>
              <a:rPr lang="en-US" baseline="0" dirty="0"/>
              <a:t>5 is basis for Galbraith’s signature scheme</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13</a:t>
            </a:fld>
            <a:endParaRPr lang="en-US"/>
          </a:p>
        </p:txBody>
      </p:sp>
    </p:spTree>
    <p:extLst>
      <p:ext uri="{BB962C8B-B14F-4D97-AF65-F5344CB8AC3E}">
        <p14:creationId xmlns:p14="http://schemas.microsoft.com/office/powerpoint/2010/main" val="424133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Iterative way described is going to the right</a:t>
            </a:r>
            <a:r>
              <a:rPr lang="en-US" baseline="0" dirty="0"/>
              <a:t> first, then going left.</a:t>
            </a:r>
          </a:p>
        </p:txBody>
      </p:sp>
      <p:sp>
        <p:nvSpPr>
          <p:cNvPr id="4" name="Slide Number Placeholder 3"/>
          <p:cNvSpPr>
            <a:spLocks noGrp="1"/>
          </p:cNvSpPr>
          <p:nvPr>
            <p:ph type="sldNum" sz="quarter" idx="10"/>
          </p:nvPr>
        </p:nvSpPr>
        <p:spPr/>
        <p:txBody>
          <a:bodyPr/>
          <a:lstStyle/>
          <a:p>
            <a:fld id="{24A7B7C7-F42C-4632-A247-9EDDCE919CCC}" type="slidenum">
              <a:rPr lang="en-US" smtClean="0"/>
              <a:t>19</a:t>
            </a:fld>
            <a:endParaRPr lang="en-US"/>
          </a:p>
        </p:txBody>
      </p:sp>
    </p:spTree>
    <p:extLst>
      <p:ext uri="{BB962C8B-B14F-4D97-AF65-F5344CB8AC3E}">
        <p14:creationId xmlns:p14="http://schemas.microsoft.com/office/powerpoint/2010/main" val="59395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A7B7C7-F42C-4632-A247-9EDDCE919CCC}" type="slidenum">
              <a:rPr lang="en-US" smtClean="0"/>
              <a:t>20</a:t>
            </a:fld>
            <a:endParaRPr lang="en-US"/>
          </a:p>
        </p:txBody>
      </p:sp>
    </p:spTree>
    <p:extLst>
      <p:ext uri="{BB962C8B-B14F-4D97-AF65-F5344CB8AC3E}">
        <p14:creationId xmlns:p14="http://schemas.microsoft.com/office/powerpoint/2010/main" val="211478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Iterative way described is going to the right</a:t>
            </a:r>
            <a:r>
              <a:rPr lang="en-US" baseline="0" dirty="0"/>
              <a:t> first, then going left.</a:t>
            </a:r>
          </a:p>
          <a:p>
            <a:r>
              <a:rPr lang="en-US" baseline="0" dirty="0"/>
              <a:t>Don’t compute two ways to a point</a:t>
            </a:r>
          </a:p>
          <a:p>
            <a:r>
              <a:rPr lang="en-US" baseline="0" dirty="0"/>
              <a:t>Left/right are O(n^2), whereas middle is O(n log n)</a:t>
            </a:r>
          </a:p>
          <a:p>
            <a:endParaRPr lang="en-US" baseline="0" dirty="0"/>
          </a:p>
        </p:txBody>
      </p:sp>
      <p:sp>
        <p:nvSpPr>
          <p:cNvPr id="4" name="Slide Number Placeholder 3"/>
          <p:cNvSpPr>
            <a:spLocks noGrp="1"/>
          </p:cNvSpPr>
          <p:nvPr>
            <p:ph type="sldNum" sz="quarter" idx="10"/>
          </p:nvPr>
        </p:nvSpPr>
        <p:spPr/>
        <p:txBody>
          <a:bodyPr/>
          <a:lstStyle/>
          <a:p>
            <a:fld id="{24A7B7C7-F42C-4632-A247-9EDDCE919CCC}" type="slidenum">
              <a:rPr lang="en-US" smtClean="0"/>
              <a:t>32</a:t>
            </a:fld>
            <a:endParaRPr lang="en-US"/>
          </a:p>
        </p:txBody>
      </p:sp>
    </p:spTree>
    <p:extLst>
      <p:ext uri="{BB962C8B-B14F-4D97-AF65-F5344CB8AC3E}">
        <p14:creationId xmlns:p14="http://schemas.microsoft.com/office/powerpoint/2010/main" val="365591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Stolbunov’s</a:t>
            </a:r>
            <a:r>
              <a:rPr lang="en-US" dirty="0"/>
              <a:t> – 229</a:t>
            </a:r>
            <a:r>
              <a:rPr lang="en-US" baseline="0" dirty="0"/>
              <a:t> s.  Original SIDH was .4 seconds.  </a:t>
            </a:r>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35</a:t>
            </a:fld>
            <a:endParaRPr lang="en-US"/>
          </a:p>
        </p:txBody>
      </p:sp>
    </p:spTree>
    <p:extLst>
      <p:ext uri="{BB962C8B-B14F-4D97-AF65-F5344CB8AC3E}">
        <p14:creationId xmlns:p14="http://schemas.microsoft.com/office/powerpoint/2010/main" val="9830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7B7C7-F42C-4632-A247-9EDDCE919CCC}" type="slidenum">
              <a:rPr lang="en-US" smtClean="0"/>
              <a:t>38</a:t>
            </a:fld>
            <a:endParaRPr lang="en-US"/>
          </a:p>
        </p:txBody>
      </p:sp>
    </p:spTree>
    <p:extLst>
      <p:ext uri="{BB962C8B-B14F-4D97-AF65-F5344CB8AC3E}">
        <p14:creationId xmlns:p14="http://schemas.microsoft.com/office/powerpoint/2010/main" val="280825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F7EC3E-1E2D-42DF-9B64-48B019DFE66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64544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7EC3E-1E2D-42DF-9B64-48B019DFE66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29771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7EC3E-1E2D-42DF-9B64-48B019DFE66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85624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7EC3E-1E2D-42DF-9B64-48B019DFE66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328577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F7EC3E-1E2D-42DF-9B64-48B019DFE66E}"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111675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F7EC3E-1E2D-42DF-9B64-48B019DFE66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171238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F7EC3E-1E2D-42DF-9B64-48B019DFE66E}"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273098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F7EC3E-1E2D-42DF-9B64-48B019DFE66E}"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219833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7EC3E-1E2D-42DF-9B64-48B019DFE66E}"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37002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F7EC3E-1E2D-42DF-9B64-48B019DFE66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204776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F7EC3E-1E2D-42DF-9B64-48B019DFE66E}"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3559F-22B5-42BF-8642-9695888FCDE3}" type="slidenum">
              <a:rPr lang="en-US" smtClean="0"/>
              <a:t>‹#›</a:t>
            </a:fld>
            <a:endParaRPr lang="en-US"/>
          </a:p>
        </p:txBody>
      </p:sp>
    </p:spTree>
    <p:extLst>
      <p:ext uri="{BB962C8B-B14F-4D97-AF65-F5344CB8AC3E}">
        <p14:creationId xmlns:p14="http://schemas.microsoft.com/office/powerpoint/2010/main" val="55365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7EC3E-1E2D-42DF-9B64-48B019DFE66E}" type="datetimeFigureOut">
              <a:rPr lang="en-US" smtClean="0"/>
              <a:t>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3559F-22B5-42BF-8642-9695888FCDE3}" type="slidenum">
              <a:rPr lang="en-US" smtClean="0"/>
              <a:t>‹#›</a:t>
            </a:fld>
            <a:endParaRPr lang="en-US"/>
          </a:p>
        </p:txBody>
      </p:sp>
    </p:spTree>
    <p:extLst>
      <p:ext uri="{BB962C8B-B14F-4D97-AF65-F5344CB8AC3E}">
        <p14:creationId xmlns:p14="http://schemas.microsoft.com/office/powerpoint/2010/main" val="179019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print.iacr.org/2016/859.pdf" TargetMode="External"/><Relationship Id="rId2" Type="http://schemas.openxmlformats.org/officeDocument/2006/relationships/hyperlink" Target="https://eprint.iacr.org/2016/413.pdf" TargetMode="External"/><Relationship Id="rId1" Type="http://schemas.openxmlformats.org/officeDocument/2006/relationships/slideLayout" Target="../slideLayouts/slideLayout2.xml"/><Relationship Id="rId4" Type="http://schemas.openxmlformats.org/officeDocument/2006/relationships/hyperlink" Target="http://eprint.iacr.org/2016/1154.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2.png"/><Relationship Id="rId2" Type="http://schemas.openxmlformats.org/officeDocument/2006/relationships/image" Target="../media/image30.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35.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18" Type="http://schemas.openxmlformats.org/officeDocument/2006/relationships/image" Target="../media/image39.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image" Target="../media/image38.png"/><Relationship Id="rId2" Type="http://schemas.openxmlformats.org/officeDocument/2006/relationships/image" Target="../media/image37.png"/><Relationship Id="rId16" Type="http://schemas.openxmlformats.org/officeDocument/2006/relationships/image" Target="../media/image36.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35.png"/><Relationship Id="rId10" Type="http://schemas.openxmlformats.org/officeDocument/2006/relationships/image" Target="../media/image29.png"/><Relationship Id="rId19" Type="http://schemas.openxmlformats.org/officeDocument/2006/relationships/image" Target="../media/image4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18" Type="http://schemas.openxmlformats.org/officeDocument/2006/relationships/image" Target="../media/image39.png"/><Relationship Id="rId3" Type="http://schemas.openxmlformats.org/officeDocument/2006/relationships/image" Target="../media/image22.png"/><Relationship Id="rId21" Type="http://schemas.openxmlformats.org/officeDocument/2006/relationships/image" Target="../media/image43.png"/><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image" Target="../media/image38.png"/><Relationship Id="rId2" Type="http://schemas.openxmlformats.org/officeDocument/2006/relationships/image" Target="../media/image42.png"/><Relationship Id="rId16" Type="http://schemas.openxmlformats.org/officeDocument/2006/relationships/image" Target="../media/image36.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35.png"/><Relationship Id="rId10" Type="http://schemas.openxmlformats.org/officeDocument/2006/relationships/image" Target="../media/image29.png"/><Relationship Id="rId19" Type="http://schemas.openxmlformats.org/officeDocument/2006/relationships/image" Target="../media/image4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4.png"/><Relationship Id="rId22"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18" Type="http://schemas.openxmlformats.org/officeDocument/2006/relationships/image" Target="../media/image39.png"/><Relationship Id="rId3" Type="http://schemas.openxmlformats.org/officeDocument/2006/relationships/image" Target="../media/image22.png"/><Relationship Id="rId21" Type="http://schemas.openxmlformats.org/officeDocument/2006/relationships/image" Target="../media/image43.png"/><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image" Target="../media/image38.png"/><Relationship Id="rId2" Type="http://schemas.openxmlformats.org/officeDocument/2006/relationships/image" Target="../media/image45.png"/><Relationship Id="rId16" Type="http://schemas.openxmlformats.org/officeDocument/2006/relationships/image" Target="../media/image36.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35.png"/><Relationship Id="rId10" Type="http://schemas.openxmlformats.org/officeDocument/2006/relationships/image" Target="../media/image29.png"/><Relationship Id="rId19" Type="http://schemas.openxmlformats.org/officeDocument/2006/relationships/image" Target="../media/image4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4.png"/><Relationship Id="rId22"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47.png"/><Relationship Id="rId2" Type="http://schemas.openxmlformats.org/officeDocument/2006/relationships/image" Target="../media/image30.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4.png"/><Relationship Id="rId15" Type="http://schemas.openxmlformats.org/officeDocument/2006/relationships/image" Target="../media/image50.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8.png"/><Relationship Id="rId18" Type="http://schemas.openxmlformats.org/officeDocument/2006/relationships/image" Target="../media/image55.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47.png"/><Relationship Id="rId17" Type="http://schemas.openxmlformats.org/officeDocument/2006/relationships/image" Target="../media/image54.png"/><Relationship Id="rId2" Type="http://schemas.openxmlformats.org/officeDocument/2006/relationships/image" Target="../media/image37.png"/><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4.png"/><Relationship Id="rId15" Type="http://schemas.openxmlformats.org/officeDocument/2006/relationships/image" Target="../media/image52.png"/><Relationship Id="rId10" Type="http://schemas.openxmlformats.org/officeDocument/2006/relationships/image" Target="../media/image29.png"/><Relationship Id="rId19" Type="http://schemas.openxmlformats.org/officeDocument/2006/relationships/image" Target="../media/image56.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8.png"/><Relationship Id="rId18" Type="http://schemas.openxmlformats.org/officeDocument/2006/relationships/image" Target="../media/image55.png"/><Relationship Id="rId3" Type="http://schemas.openxmlformats.org/officeDocument/2006/relationships/image" Target="../media/image22.png"/><Relationship Id="rId21" Type="http://schemas.openxmlformats.org/officeDocument/2006/relationships/image" Target="../media/image58.png"/><Relationship Id="rId7" Type="http://schemas.openxmlformats.org/officeDocument/2006/relationships/image" Target="../media/image26.png"/><Relationship Id="rId12" Type="http://schemas.openxmlformats.org/officeDocument/2006/relationships/image" Target="../media/image47.png"/><Relationship Id="rId17" Type="http://schemas.openxmlformats.org/officeDocument/2006/relationships/image" Target="../media/image54.png"/><Relationship Id="rId2" Type="http://schemas.openxmlformats.org/officeDocument/2006/relationships/image" Target="../media/image45.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4.png"/><Relationship Id="rId15" Type="http://schemas.openxmlformats.org/officeDocument/2006/relationships/image" Target="../media/image52.png"/><Relationship Id="rId10" Type="http://schemas.openxmlformats.org/officeDocument/2006/relationships/image" Target="../media/image29.png"/><Relationship Id="rId19" Type="http://schemas.openxmlformats.org/officeDocument/2006/relationships/image" Target="../media/image56.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16.tmp"/></Relationships>
</file>

<file path=ppt/slides/_rels/slide3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3.png"/><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9.emf"/></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8.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vieta.com/images/pic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270" y="2875883"/>
            <a:ext cx="3072543" cy="3209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80157" y="611375"/>
            <a:ext cx="9908771" cy="1916672"/>
          </a:xfrm>
        </p:spPr>
        <p:txBody>
          <a:bodyPr>
            <a:normAutofit fontScale="90000"/>
          </a:bodyPr>
          <a:lstStyle/>
          <a:p>
            <a:br>
              <a:rPr lang="en-US" sz="5200" dirty="0"/>
            </a:br>
            <a:r>
              <a:rPr lang="en-US" sz="5200" dirty="0"/>
              <a:t>Supersingular Isogeny Cryptography</a:t>
            </a:r>
            <a:br>
              <a:rPr lang="en-US" sz="5200" dirty="0"/>
            </a:br>
            <a:r>
              <a:rPr lang="en-US" sz="5200" dirty="0"/>
              <a:t>(signatures and </a:t>
            </a:r>
            <a:r>
              <a:rPr lang="en-US" sz="5200" dirty="0" err="1"/>
              <a:t>Diffie</a:t>
            </a:r>
            <a:r>
              <a:rPr lang="en-US" sz="5200" dirty="0"/>
              <a:t>-Hellman)</a:t>
            </a:r>
            <a:endParaRPr lang="en-US" sz="5200" baseline="30000" dirty="0"/>
          </a:p>
        </p:txBody>
      </p:sp>
    </p:spTree>
    <p:extLst>
      <p:ext uri="{BB962C8B-B14F-4D97-AF65-F5344CB8AC3E}">
        <p14:creationId xmlns:p14="http://schemas.microsoft.com/office/powerpoint/2010/main" val="403783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Endomorphism rings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An isogeny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a:t> is an endomorphism.</a:t>
                </a:r>
              </a:p>
              <a:p>
                <a:r>
                  <a:rPr lang="en-US" dirty="0" err="1"/>
                  <a:t>Endomorphisms</a:t>
                </a:r>
                <a:r>
                  <a:rPr lang="en-US" dirty="0"/>
                  <a:t> form a ring</a:t>
                </a:r>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𝜓</m:t>
                        </m:r>
                      </m:e>
                    </m:d>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m:t>
                    </m:r>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   (</m:t>
                    </m:r>
                    <m:r>
                      <a:rPr lang="en-US" b="0" i="1" smtClean="0">
                        <a:latin typeface="Cambria Math" panose="02040503050406030204" pitchFamily="18" charset="0"/>
                      </a:rPr>
                      <m:t>𝜙𝜓</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m:t>
                    </m:r>
                  </m:oMath>
                </a14:m>
                <a:endParaRPr lang="en-US" dirty="0"/>
              </a:p>
              <a:p>
                <a:endParaRPr lang="en-US" dirty="0"/>
              </a:p>
              <a:p>
                <a:r>
                  <a:rPr lang="en-US" dirty="0"/>
                  <a:t>If </a:t>
                </a:r>
                <a:r>
                  <a:rPr lang="en-US" i="1" dirty="0"/>
                  <a:t>E </a:t>
                </a:r>
                <a:r>
                  <a:rPr lang="en-US" dirty="0"/>
                  <a:t>is ordinary, then End(</a:t>
                </a:r>
                <a:r>
                  <a:rPr lang="en-US" i="1" dirty="0"/>
                  <a:t>E</a:t>
                </a:r>
                <a:r>
                  <a:rPr lang="en-US" dirty="0"/>
                  <a:t>) is an order in an imaginary quadratic field</a:t>
                </a:r>
              </a:p>
              <a:p>
                <a:pPr lvl="1"/>
                <a:r>
                  <a:rPr lang="en-US" dirty="0"/>
                  <a:t>i.e., there exists an isogeny </a:t>
                </a:r>
                <a14:m>
                  <m:oMath xmlns:m="http://schemas.openxmlformats.org/officeDocument/2006/math">
                    <m:r>
                      <a:rPr lang="en-US" b="0" i="1" smtClean="0">
                        <a:latin typeface="Cambria Math" panose="02040503050406030204" pitchFamily="18" charset="0"/>
                      </a:rPr>
                      <m:t>𝜙</m:t>
                    </m:r>
                    <m:r>
                      <a:rPr lang="en-US" b="0" i="0" smtClean="0">
                        <a:latin typeface="Cambria Math" panose="02040503050406030204" pitchFamily="18" charset="0"/>
                      </a:rPr>
                      <m:t>, </m:t>
                    </m:r>
                  </m:oMath>
                </a14:m>
                <a:r>
                  <a:rPr lang="en-US" dirty="0"/>
                  <a:t>with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𝜙</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𝑃</m:t>
                    </m:r>
                  </m:oMath>
                </a14:m>
                <a:endParaRPr lang="en-US" dirty="0"/>
              </a:p>
              <a:p>
                <a:endParaRPr lang="en-US" dirty="0"/>
              </a:p>
              <a:p>
                <a:r>
                  <a:rPr lang="en-US" dirty="0"/>
                  <a:t>If </a:t>
                </a:r>
                <a:r>
                  <a:rPr lang="en-US" i="1" dirty="0"/>
                  <a:t>E </a:t>
                </a:r>
                <a:r>
                  <a:rPr lang="en-US" dirty="0"/>
                  <a:t>is supersingular, then End(</a:t>
                </a:r>
                <a:r>
                  <a:rPr lang="en-US" i="1" dirty="0"/>
                  <a:t>E</a:t>
                </a:r>
                <a:r>
                  <a:rPr lang="en-US" dirty="0"/>
                  <a:t>) is an order in a quaternion algebra</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85078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Quaternion Algebras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a:t>Given </a:t>
                </a:r>
                <a:r>
                  <a:rPr lang="en-US" i="1" dirty="0" err="1"/>
                  <a:t>a,b</a:t>
                </a:r>
                <a:r>
                  <a:rPr lang="en-US" dirty="0"/>
                  <a:t> we set</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𝑗𝑖</m:t>
                      </m:r>
                      <m:r>
                        <a:rPr lang="en-US" b="0" i="1" smtClean="0">
                          <a:latin typeface="Cambria Math" panose="02040503050406030204" pitchFamily="18" charset="0"/>
                        </a:rPr>
                        <m:t>=−</m:t>
                      </m:r>
                      <m:r>
                        <a:rPr lang="en-US" b="0" i="1" smtClean="0">
                          <a:latin typeface="Cambria Math" panose="02040503050406030204" pitchFamily="18" charset="0"/>
                        </a:rPr>
                        <m:t>𝑘</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𝑖𝑗𝑖𝑗</m:t>
                      </m:r>
                      <m:r>
                        <a:rPr lang="en-US" b="0" i="1" smtClean="0">
                          <a:latin typeface="Cambria Math" panose="02040503050406030204" pitchFamily="18" charset="0"/>
                        </a:rPr>
                        <m:t>=−</m:t>
                      </m:r>
                      <m:r>
                        <a:rPr lang="en-US" b="0" i="1" smtClean="0">
                          <a:latin typeface="Cambria Math" panose="02040503050406030204" pitchFamily="18" charset="0"/>
                        </a:rPr>
                        <m:t>𝑖𝑖𝑗𝑗</m:t>
                      </m:r>
                      <m:r>
                        <a:rPr lang="en-US" b="0" i="1" smtClean="0">
                          <a:latin typeface="Cambria Math" panose="02040503050406030204" pitchFamily="18" charset="0"/>
                        </a:rPr>
                        <m:t>=−</m:t>
                      </m:r>
                      <m:r>
                        <a:rPr lang="en-US" b="0" i="1" smtClean="0">
                          <a:latin typeface="Cambria Math" panose="02040503050406030204" pitchFamily="18" charset="0"/>
                        </a:rPr>
                        <m:t>𝑎𝑏</m:t>
                      </m:r>
                    </m:oMath>
                  </m:oMathPara>
                </a14:m>
                <a:endParaRPr lang="en-US" b="0" dirty="0"/>
              </a:p>
              <a:p>
                <a:r>
                  <a:rPr lang="en-US" dirty="0"/>
                  <a:t>Elements are of the form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𝑘</m:t>
                    </m:r>
                  </m:oMath>
                </a14:m>
                <a:endParaRPr lang="en-US" dirty="0"/>
              </a:p>
              <a:p>
                <a:r>
                  <a:rPr lang="en-US" dirty="0"/>
                  <a:t>Hamiltonian quaternions are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=−1</m:t>
                    </m:r>
                  </m:oMath>
                </a14:m>
                <a:endParaRPr lang="en-US" b="0" dirty="0"/>
              </a:p>
              <a:p>
                <a:r>
                  <a:rPr lang="en-US" dirty="0"/>
                  <a:t>For these papers,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=−1,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b="0" dirty="0"/>
              </a:p>
              <a:p>
                <a:r>
                  <a:rPr lang="en-US" dirty="0"/>
                  <a:t>Under correspondence,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→(1,</m:t>
                    </m:r>
                    <m:r>
                      <a:rPr lang="en-US" b="0" i="1" smtClean="0">
                        <a:latin typeface="Cambria Math" panose="02040503050406030204" pitchFamily="18" charset="0"/>
                      </a:rPr>
                      <m:t>𝜙</m:t>
                    </m:r>
                    <m:r>
                      <a:rPr lang="en-US" b="0" i="1" smtClean="0">
                        <a:latin typeface="Cambria Math" panose="02040503050406030204" pitchFamily="18" charset="0"/>
                      </a:rPr>
                      <m:t>, </m:t>
                    </m:r>
                    <m:r>
                      <a:rPr lang="en-US" b="0" i="1" smtClean="0">
                        <a:latin typeface="Cambria Math" panose="02040503050406030204" pitchFamily="18" charset="0"/>
                      </a:rPr>
                      <m:t>𝜋</m:t>
                    </m:r>
                    <m:r>
                      <a:rPr lang="en-US" b="0" i="1" smtClean="0">
                        <a:latin typeface="Cambria Math" panose="02040503050406030204" pitchFamily="18" charset="0"/>
                      </a:rPr>
                      <m:t>, </m:t>
                    </m:r>
                    <m:r>
                      <a:rPr lang="en-US" b="0" i="1" smtClean="0">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oMath>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e>
                          </m:rad>
                          <m:r>
                            <a:rPr lang="en-US" b="0" i="1" smtClean="0">
                              <a:latin typeface="Cambria Math" panose="02040503050406030204" pitchFamily="18" charset="0"/>
                            </a:rPr>
                            <m:t>𝑦</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𝑝</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𝑝</m:t>
                              </m:r>
                            </m:sup>
                          </m:sSup>
                        </m:e>
                      </m:d>
                    </m:oMath>
                  </m:oMathPara>
                </a14:m>
                <a:endParaRPr lang="en-US" b="0" dirty="0"/>
              </a:p>
              <a:p>
                <a:pPr marL="0" indent="0">
                  <a:buNone/>
                </a:pPr>
                <a:r>
                  <a:rPr lang="en-US" b="0" dirty="0"/>
                  <a:t>working over the curve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sub>
                        </m:sSub>
                      </m:e>
                    </m:d>
                    <m:r>
                      <a:rPr lang="en-US" b="0" i="0" smtClean="0">
                        <a:latin typeface="Cambria Math" panose="02040503050406030204" pitchFamily="18" charset="0"/>
                      </a:rPr>
                      <m:t>:</m:t>
                    </m:r>
                    <m:sSup>
                      <m:sSupPr>
                        <m:ctrlPr>
                          <a:rPr lang="en-US" b="0" i="0" smtClean="0">
                            <a:latin typeface="Cambria Math" panose="02040503050406030204" pitchFamily="18" charset="0"/>
                          </a:rPr>
                        </m:ctrlPr>
                      </m:sSupPr>
                      <m:e>
                        <m:r>
                          <m:rPr>
                            <m:sty m:val="p"/>
                          </m:rPr>
                          <a:rPr lang="en-US" b="0" i="0" smtClean="0">
                            <a:latin typeface="Cambria Math" panose="02040503050406030204" pitchFamily="18" charset="0"/>
                          </a:rPr>
                          <m:t>y</m:t>
                        </m:r>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0"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3</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r>
                  <a:rPr lang="en-US" b="0" dirty="0"/>
                  <a:t> with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≡3 </m:t>
                    </m:r>
                    <m:r>
                      <a:rPr lang="en-US" b="0" i="1" smtClean="0">
                        <a:latin typeface="Cambria Math" panose="02040503050406030204" pitchFamily="18" charset="0"/>
                      </a:rPr>
                      <m:t>𝑚𝑜𝑑</m:t>
                    </m:r>
                    <m:r>
                      <a:rPr lang="en-US" b="0" i="1" smtClean="0">
                        <a:latin typeface="Cambria Math" panose="02040503050406030204" pitchFamily="18" charset="0"/>
                      </a:rPr>
                      <m:t> 4</m:t>
                    </m:r>
                  </m:oMath>
                </a14:m>
                <a:endParaRPr lang="en-US" b="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3501" b="-2241"/>
                </a:stretch>
              </a:blipFill>
            </p:spPr>
            <p:txBody>
              <a:bodyPr/>
              <a:lstStyle/>
              <a:p>
                <a:r>
                  <a:rPr lang="en-US">
                    <a:noFill/>
                  </a:rPr>
                  <a:t> </a:t>
                </a:r>
              </a:p>
            </p:txBody>
          </p:sp>
        </mc:Fallback>
      </mc:AlternateContent>
    </p:spTree>
    <p:extLst>
      <p:ext uri="{BB962C8B-B14F-4D97-AF65-F5344CB8AC3E}">
        <p14:creationId xmlns:p14="http://schemas.microsoft.com/office/powerpoint/2010/main" val="123869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of isogeny-based crypto</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General Problem:  Given two isogenous elliptic curves, construct an isogeny between them  (over finite fields)</a:t>
                </a:r>
              </a:p>
              <a:p>
                <a:r>
                  <a:rPr lang="en-US" dirty="0"/>
                  <a:t>Ordinary curves</a:t>
                </a:r>
              </a:p>
              <a:p>
                <a:pPr lvl="1"/>
                <a:r>
                  <a:rPr lang="en-US" dirty="0"/>
                  <a:t>Galbraith/</a:t>
                </a:r>
                <a:r>
                  <a:rPr lang="en-US" dirty="0" err="1"/>
                  <a:t>Stolbunov</a:t>
                </a:r>
                <a:r>
                  <a:rPr lang="en-US" dirty="0"/>
                  <a:t> – classical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1/4</m:t>
                        </m:r>
                      </m:sup>
                    </m:sSup>
                    <m:r>
                      <a:rPr lang="en-US" b="0" i="1" smtClean="0">
                        <a:latin typeface="Cambria Math" panose="02040503050406030204" pitchFamily="18" charset="0"/>
                      </a:rPr>
                      <m:t>)</m:t>
                    </m:r>
                  </m:oMath>
                </a14:m>
                <a:endParaRPr lang="en-US" dirty="0"/>
              </a:p>
              <a:p>
                <a:pPr lvl="1"/>
                <a:r>
                  <a:rPr lang="en-US" dirty="0"/>
                  <a:t>Childs/</a:t>
                </a:r>
                <a:r>
                  <a:rPr lang="en-US" dirty="0" err="1"/>
                  <a:t>Jao</a:t>
                </a:r>
                <a:r>
                  <a:rPr lang="en-US" dirty="0"/>
                  <a:t>/</a:t>
                </a:r>
                <a:r>
                  <a:rPr lang="en-US" dirty="0" err="1"/>
                  <a:t>Soukharev</a:t>
                </a:r>
                <a:r>
                  <a:rPr lang="en-US" dirty="0"/>
                  <a:t> – quantum </a:t>
                </a:r>
                <a:r>
                  <a:rPr lang="en-US" dirty="0" err="1"/>
                  <a:t>subexponential</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𝑞</m:t>
                        </m:r>
                      </m:sub>
                    </m:sSub>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num>
                          <m:den>
                            <m:r>
                              <a:rPr lang="en-US" b="0" i="1" smtClean="0">
                                <a:latin typeface="Cambria Math" panose="02040503050406030204" pitchFamily="18" charset="0"/>
                              </a:rPr>
                              <m:t>2</m:t>
                            </m:r>
                          </m:den>
                        </m:f>
                      </m:e>
                    </m:box>
                    <m:r>
                      <a:rPr lang="en-US" b="0" i="1" smtClean="0">
                        <a:latin typeface="Cambria Math" panose="02040503050406030204" pitchFamily="18" charset="0"/>
                      </a:rPr>
                      <m:t>)</m:t>
                    </m:r>
                  </m:oMath>
                </a14:m>
                <a:r>
                  <a:rPr lang="en-US" dirty="0"/>
                  <a:t> (needs GRH)</a:t>
                </a:r>
              </a:p>
              <a:p>
                <a:r>
                  <a:rPr lang="en-US" dirty="0"/>
                  <a:t>Supersingular curves</a:t>
                </a:r>
              </a:p>
              <a:p>
                <a:pPr lvl="1"/>
                <a:r>
                  <a:rPr lang="en-US" dirty="0" err="1"/>
                  <a:t>Delfs</a:t>
                </a:r>
                <a:r>
                  <a:rPr lang="en-US" dirty="0"/>
                  <a:t>/Galbraith – classical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1/2</m:t>
                        </m:r>
                      </m:sup>
                    </m:sSup>
                    <m:r>
                      <a:rPr lang="en-US" b="0" i="1" smtClean="0">
                        <a:latin typeface="Cambria Math" panose="02040503050406030204" pitchFamily="18" charset="0"/>
                      </a:rPr>
                      <m:t>)</m:t>
                    </m:r>
                  </m:oMath>
                </a14:m>
                <a:endParaRPr lang="en-US" dirty="0"/>
              </a:p>
              <a:p>
                <a:pPr lvl="1"/>
                <a:r>
                  <a:rPr lang="en-US" dirty="0" err="1"/>
                  <a:t>Biasses</a:t>
                </a:r>
                <a:r>
                  <a:rPr lang="en-US" dirty="0"/>
                  <a:t>/</a:t>
                </a:r>
                <a:r>
                  <a:rPr lang="en-US" dirty="0" err="1"/>
                  <a:t>Jao</a:t>
                </a:r>
                <a:r>
                  <a:rPr lang="en-US" dirty="0"/>
                  <a:t>/</a:t>
                </a:r>
                <a:r>
                  <a:rPr lang="en-US" dirty="0" err="1"/>
                  <a:t>Sankar</a:t>
                </a:r>
                <a:r>
                  <a:rPr lang="en-US" dirty="0"/>
                  <a:t> – quantum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1/4</m:t>
                        </m:r>
                      </m:sup>
                    </m:sSup>
                    <m:r>
                      <a:rPr lang="en-US" b="0" i="1" smtClean="0">
                        <a:latin typeface="Cambria Math" panose="02040503050406030204" pitchFamily="18" charset="0"/>
                      </a:rPr>
                      <m:t>)</m:t>
                    </m:r>
                  </m:oMath>
                </a14:m>
                <a:endParaRPr lang="en-US" dirty="0"/>
              </a:p>
              <a:p>
                <a:r>
                  <a:rPr lang="en-US" dirty="0"/>
                  <a:t>SIDH is not completely general – low/smooth degree</a:t>
                </a:r>
              </a:p>
              <a:p>
                <a:pPr lvl="1"/>
                <a:r>
                  <a:rPr lang="en-US" dirty="0"/>
                  <a:t>Claw problem – classical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1/4</m:t>
                        </m:r>
                      </m:sup>
                    </m:sSup>
                    <m:r>
                      <a:rPr lang="en-US" b="0" i="1" smtClean="0">
                        <a:latin typeface="Cambria Math" panose="02040503050406030204" pitchFamily="18" charset="0"/>
                      </a:rPr>
                      <m:t>)</m:t>
                    </m:r>
                  </m:oMath>
                </a14:m>
                <a:r>
                  <a:rPr lang="en-US" dirty="0"/>
                  <a:t>, quantum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1/6</m:t>
                        </m:r>
                      </m:sup>
                    </m:sSup>
                    <m:r>
                      <a:rPr lang="en-US" b="0" i="1" smtClean="0">
                        <a:latin typeface="Cambria Math" panose="02040503050406030204" pitchFamily="18" charset="0"/>
                      </a:rPr>
                      <m:t>)</m:t>
                    </m:r>
                  </m:oMath>
                </a14:m>
                <a:endParaRPr lang="en-US" dirty="0"/>
              </a:p>
              <a:p>
                <a:pPr lvl="1"/>
                <a:endParaRPr lang="en-US" dirty="0"/>
              </a:p>
              <a:p>
                <a:pPr lvl="1"/>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182927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Isogeny Problems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a:t>1) Given prime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𝑙</m:t>
                    </m:r>
                  </m:oMath>
                </a14:m>
                <a:r>
                  <a:rPr lang="en-US" dirty="0"/>
                  <a:t> and SS curve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2</m:t>
                            </m:r>
                          </m:sup>
                        </m:sSup>
                      </m:sub>
                    </m:sSub>
                    <m:r>
                      <a:rPr lang="en-US" i="1">
                        <a:latin typeface="Cambria Math" panose="02040503050406030204" pitchFamily="18" charset="0"/>
                      </a:rPr>
                      <m:t>)</m:t>
                    </m:r>
                  </m:oMath>
                </a14:m>
                <a:r>
                  <a:rPr lang="en-US" dirty="0"/>
                  <a:t> chosen randomly.  Find curve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2</m:t>
                            </m:r>
                          </m:sup>
                        </m:sSup>
                      </m:sub>
                    </m:sSub>
                    <m:r>
                      <a:rPr lang="en-US" i="1">
                        <a:latin typeface="Cambria Math" panose="02040503050406030204" pitchFamily="18" charset="0"/>
                      </a:rPr>
                      <m:t>)</m:t>
                    </m:r>
                  </m:oMath>
                </a14:m>
                <a:r>
                  <a:rPr lang="en-US" dirty="0"/>
                  <a:t> and two isogenies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oMath>
                </a14:m>
                <a:r>
                  <a:rPr lang="en-US" dirty="0"/>
                  <a:t> with degrees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𝑙</m:t>
                        </m:r>
                      </m:e>
                      <m:sup>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𝑙</m:t>
                        </m:r>
                      </m:e>
                      <m:sup>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p>
                    </m:sSup>
                  </m:oMath>
                </a14:m>
                <a:r>
                  <a:rPr lang="en-US" dirty="0"/>
                  <a:t>.</a:t>
                </a:r>
              </a:p>
              <a:p>
                <a:r>
                  <a:rPr lang="en-US" dirty="0"/>
                  <a:t>2) Given prime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𝑙</m:t>
                    </m:r>
                  </m:oMath>
                </a14:m>
                <a:r>
                  <a:rPr lang="en-US" i="1" dirty="0"/>
                  <a:t>, </a:t>
                </a:r>
                <a:r>
                  <a:rPr lang="en-US" dirty="0"/>
                  <a:t>and SS curves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sub>
                    </m:sSub>
                  </m:oMath>
                </a14:m>
                <a:r>
                  <a:rPr lang="en-US" dirty="0"/>
                  <a:t> with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e>
                    </m:d>
                  </m:oMath>
                </a14:m>
                <a:r>
                  <a:rPr lang="en-US" dirty="0"/>
                  <a:t> chosen uniformly at random.  Find isogeny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b="0" i="1" smtClean="0">
                        <a:latin typeface="Cambria Math" panose="02040503050406030204" pitchFamily="18" charset="0"/>
                      </a:rPr>
                      <m:t> </m:t>
                    </m:r>
                  </m:oMath>
                </a14:m>
                <a:r>
                  <a:rPr lang="en-US" dirty="0"/>
                  <a:t>of degree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𝑘</m:t>
                        </m:r>
                      </m:sup>
                    </m:sSup>
                  </m:oMath>
                </a14:m>
                <a:r>
                  <a:rPr lang="en-US" dirty="0"/>
                  <a:t>.</a:t>
                </a:r>
              </a:p>
              <a:p>
                <a:r>
                  <a:rPr lang="en-US" dirty="0"/>
                  <a:t>3) SIDH:  Let prime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𝑙</m:t>
                        </m:r>
                      </m:e>
                      <m:sub>
                        <m:r>
                          <a:rPr lang="en-US" b="0" i="1" smtClean="0">
                            <a:latin typeface="Cambria Math" panose="02040503050406030204" pitchFamily="18" charset="0"/>
                          </a:rPr>
                          <m:t>𝐴</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𝐴</m:t>
                            </m:r>
                          </m:sub>
                        </m:sSub>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𝑙</m:t>
                        </m:r>
                      </m:e>
                      <m:sub>
                        <m:r>
                          <a:rPr lang="en-US" b="0" i="1" smtClean="0">
                            <a:latin typeface="Cambria Math" panose="02040503050406030204" pitchFamily="18" charset="0"/>
                          </a:rPr>
                          <m:t>𝐵</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𝐵</m:t>
                            </m:r>
                          </m:sub>
                        </m:sSub>
                      </m:sup>
                    </m:sSubSup>
                    <m:r>
                      <a:rPr lang="en-US" b="0" i="1" smtClean="0">
                        <a:latin typeface="Cambria Math" panose="02040503050406030204" pitchFamily="18" charset="0"/>
                      </a:rPr>
                      <m:t>±1</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sub>
                    </m:sSub>
                    <m:r>
                      <a:rPr lang="en-US" b="0" i="1" smtClean="0">
                        <a:latin typeface="Cambria Math" panose="02040503050406030204" pitchFamily="18" charset="0"/>
                      </a:rPr>
                      <m:t>)</m:t>
                    </m:r>
                  </m:oMath>
                </a14:m>
                <a:r>
                  <a:rPr lang="en-US" dirty="0"/>
                  <a:t> is SS curve with bases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e>
                    </m:d>
                  </m:oMath>
                </a14:m>
                <a:r>
                  <a:rPr lang="en-US" dirty="0"/>
                  <a:t>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𝑙</m:t>
                        </m:r>
                      </m:e>
                      <m:sub>
                        <m:r>
                          <a:rPr lang="en-US" b="0" i="1" smtClean="0">
                            <a:latin typeface="Cambria Math" panose="02040503050406030204" pitchFamily="18" charset="0"/>
                          </a:rPr>
                          <m:t>𝑖</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sup>
                    </m:sSubSup>
                    <m:r>
                      <a:rPr lang="en-US" b="0" i="1" smtClean="0">
                        <a:latin typeface="Cambria Math" panose="02040503050406030204" pitchFamily="18" charset="0"/>
                      </a:rPr>
                      <m:t>]</m:t>
                    </m:r>
                  </m:oMath>
                </a14:m>
                <a:r>
                  <a:rPr lang="en-US" dirty="0"/>
                  <a:t>.  Let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oMath>
                </a14:m>
                <a:r>
                  <a:rPr lang="en-US" dirty="0"/>
                  <a:t>be isogeny with kernel </a:t>
                </a:r>
                <a14:m>
                  <m:oMath xmlns:m="http://schemas.openxmlformats.org/officeDocument/2006/math">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𝐴</m:t>
                        </m:r>
                      </m:sub>
                    </m:sSub>
                    <m:r>
                      <a:rPr lang="en-US" b="0" i="1" smtClean="0">
                        <a:latin typeface="Cambria Math" panose="02040503050406030204" pitchFamily="18" charset="0"/>
                      </a:rPr>
                      <m:t>&gt;</m:t>
                    </m:r>
                  </m:oMath>
                </a14:m>
                <a:r>
                  <a:rPr lang="en-US" dirty="0"/>
                  <a: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chosen randomly.  Given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 and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m:t>
                            </m:r>
                          </m:sub>
                        </m:sSub>
                      </m:e>
                    </m:d>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𝐵</m:t>
                        </m:r>
                      </m:sub>
                    </m:sSub>
                    <m:r>
                      <a:rPr lang="en-US" b="0" i="1" smtClean="0">
                        <a:latin typeface="Cambria Math" panose="02040503050406030204" pitchFamily="18" charset="0"/>
                      </a:rPr>
                      <m:t>)</m:t>
                    </m:r>
                  </m:oMath>
                </a14:m>
                <a:r>
                  <a:rPr lang="en-US" dirty="0"/>
                  <a:t> find generator of </a:t>
                </a:r>
                <a14:m>
                  <m:oMath xmlns:m="http://schemas.openxmlformats.org/officeDocument/2006/math">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𝐴</m:t>
                        </m:r>
                      </m:sub>
                    </m:sSub>
                    <m:r>
                      <a:rPr lang="en-US" i="1">
                        <a:latin typeface="Cambria Math" panose="02040503050406030204" pitchFamily="18" charset="0"/>
                      </a:rPr>
                      <m:t>&gt;</m:t>
                    </m:r>
                  </m:oMath>
                </a14:m>
                <a:r>
                  <a:rPr lang="en-US" dirty="0"/>
                  <a:t>, i.e. find </a:t>
                </a:r>
                <a14:m>
                  <m:oMath xmlns:m="http://schemas.openxmlformats.org/officeDocument/2006/math">
                    <m:r>
                      <a:rPr lang="en-US" b="0" i="1" smtClean="0">
                        <a:latin typeface="Cambria Math" panose="02040503050406030204" pitchFamily="18" charset="0"/>
                      </a:rPr>
                      <m:t>𝜙</m:t>
                    </m:r>
                  </m:oMath>
                </a14:m>
                <a:r>
                  <a:rPr lang="en-US" dirty="0"/>
                  <a:t>.</a:t>
                </a:r>
              </a:p>
              <a:p>
                <a:r>
                  <a:rPr lang="en-US" dirty="0"/>
                  <a:t>4) Decisional version of 3….</a:t>
                </a:r>
              </a:p>
              <a:p>
                <a:r>
                  <a:rPr lang="en-US" dirty="0"/>
                  <a:t>5)  </a:t>
                </a:r>
                <a14:m>
                  <m:oMath xmlns:m="http://schemas.openxmlformats.org/officeDocument/2006/math">
                    <m:r>
                      <a:rPr lang="en-US" b="0" i="1" smtClean="0">
                        <a:latin typeface="Cambria Math" panose="02040503050406030204" pitchFamily="18" charset="0"/>
                      </a:rPr>
                      <m:t>𝑝</m:t>
                    </m:r>
                  </m:oMath>
                </a14:m>
                <a:r>
                  <a:rPr lang="en-US" dirty="0"/>
                  <a:t> prime, SS curve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2</m:t>
                            </m:r>
                          </m:sup>
                        </m:sSup>
                      </m:sub>
                    </m:sSub>
                    <m:r>
                      <a:rPr lang="en-US" i="1">
                        <a:latin typeface="Cambria Math" panose="02040503050406030204" pitchFamily="18" charset="0"/>
                      </a:rPr>
                      <m:t>)</m:t>
                    </m:r>
                  </m:oMath>
                </a14:m>
                <a:r>
                  <a:rPr lang="en-US" dirty="0"/>
                  <a:t> chosen randomly.  Compute End(</a:t>
                </a:r>
                <a:r>
                  <a:rPr lang="en-US" i="1" dirty="0"/>
                  <a:t>E</a:t>
                </a:r>
                <a:r>
                  <a:rPr lang="en-US" dirty="0"/>
                  <a:t>).</a:t>
                </a:r>
              </a:p>
              <a:p>
                <a:r>
                  <a:rPr lang="en-US" dirty="0"/>
                  <a:t>6)  </a:t>
                </a:r>
                <a14:m>
                  <m:oMath xmlns:m="http://schemas.openxmlformats.org/officeDocument/2006/math">
                    <m:r>
                      <a:rPr lang="en-US" b="0" i="1" smtClean="0">
                        <a:latin typeface="Cambria Math" panose="02040503050406030204" pitchFamily="18" charset="0"/>
                      </a:rPr>
                      <m:t>𝑝</m:t>
                    </m:r>
                  </m:oMath>
                </a14:m>
                <a:r>
                  <a:rPr lang="en-US" dirty="0"/>
                  <a:t> prime, SS curves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oMath>
                </a14:m>
                <a:r>
                  <a:rPr lang="en-US" dirty="0"/>
                  <a:t> over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2</m:t>
                            </m:r>
                          </m:sup>
                        </m:sSup>
                      </m:sub>
                    </m:sSub>
                  </m:oMath>
                </a14:m>
                <a:r>
                  <a:rPr lang="en-US" dirty="0"/>
                  <a:t> with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m:t>
                            </m:r>
                          </m:sup>
                        </m:sSup>
                      </m:e>
                    </m:d>
                  </m:oMath>
                </a14:m>
                <a:r>
                  <a:rPr lang="en-US" dirty="0"/>
                  <a:t> chosen uniformly at random.  Find isogeny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m:t>
                        </m:r>
                      </m:sup>
                    </m:sSup>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3361" r="-290" b="-3081"/>
                </a:stretch>
              </a:blipFill>
            </p:spPr>
            <p:txBody>
              <a:bodyPr/>
              <a:lstStyle/>
              <a:p>
                <a:r>
                  <a:rPr lang="en-US">
                    <a:noFill/>
                  </a:rPr>
                  <a:t> </a:t>
                </a:r>
              </a:p>
            </p:txBody>
          </p:sp>
        </mc:Fallback>
      </mc:AlternateContent>
    </p:spTree>
    <p:extLst>
      <p:ext uri="{BB962C8B-B14F-4D97-AF65-F5344CB8AC3E}">
        <p14:creationId xmlns:p14="http://schemas.microsoft.com/office/powerpoint/2010/main" val="303629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for SIDH</a:t>
            </a:r>
            <a:br>
              <a:rPr lang="en-US" dirty="0"/>
            </a:br>
            <a:r>
              <a:rPr lang="en-US" sz="1800" dirty="0"/>
              <a:t>(Costello, Longa, </a:t>
            </a:r>
            <a:r>
              <a:rPr lang="en-US" sz="1800" dirty="0" err="1"/>
              <a:t>Naehrig</a:t>
            </a:r>
            <a:r>
              <a:rPr lang="en-US" sz="1800"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SIDH uses isogenies with exponentially large (but smooth) degree</a:t>
                </a:r>
              </a:p>
              <a:p>
                <a:pPr lvl="1"/>
                <a:r>
                  <a:rPr lang="en-US" dirty="0"/>
                  <a:t>Compute them using composition of low-degree isogenies</a:t>
                </a:r>
              </a:p>
              <a:p>
                <a:r>
                  <a:rPr lang="en-US" dirty="0"/>
                  <a:t>Fix two small primes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𝐵</m:t>
                        </m:r>
                      </m:sub>
                    </m:sSub>
                  </m:oMath>
                </a14:m>
                <a:r>
                  <a:rPr lang="en-US" dirty="0"/>
                  <a:t>, then choose prime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𝐴</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𝐴</m:t>
                            </m:r>
                          </m:sub>
                        </m:sSub>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𝐵</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𝐵</m:t>
                            </m:r>
                          </m:sub>
                        </m:sSub>
                      </m:sup>
                    </m:sSubSup>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±1</m:t>
                    </m:r>
                  </m:oMath>
                </a14:m>
                <a:endParaRPr lang="en-US" b="0" dirty="0">
                  <a:ea typeface="Cambria Math" panose="02040503050406030204" pitchFamily="18" charset="0"/>
                </a:endParaRPr>
              </a:p>
              <a:p>
                <a:r>
                  <a:rPr lang="en-US" b="0" dirty="0">
                    <a:ea typeface="Cambria Math" panose="02040503050406030204" pitchFamily="18" charset="0"/>
                  </a:rPr>
                  <a:t>Construct supersingular </a:t>
                </a:r>
                <a:r>
                  <a:rPr lang="en-US" b="0" i="1" dirty="0">
                    <a:ea typeface="Cambria Math" panose="02040503050406030204" pitchFamily="18" charset="0"/>
                  </a:rPr>
                  <a:t>E</a:t>
                </a:r>
                <a:r>
                  <a:rPr lang="en-US" b="0" dirty="0">
                    <a:ea typeface="Cambria Math" panose="02040503050406030204" pitchFamily="18" charset="0"/>
                  </a:rPr>
                  <a:t> with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2</m:t>
                            </m:r>
                          </m:sup>
                        </m:sSup>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𝐴</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𝐴</m:t>
                                    </m:r>
                                  </m:sub>
                                </m:sSub>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𝐵</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𝐵</m:t>
                                    </m:r>
                                  </m:sub>
                                </m:sSub>
                              </m:sup>
                            </m:sSubSup>
                            <m:r>
                              <a:rPr lang="en-US" b="0" i="1" smtClean="0">
                                <a:latin typeface="Cambria Math" panose="02040503050406030204" pitchFamily="18" charset="0"/>
                                <a:ea typeface="Cambria Math" panose="02040503050406030204" pitchFamily="18" charset="0"/>
                              </a:rPr>
                              <m:t>𝑓</m:t>
                            </m:r>
                          </m:e>
                        </m:d>
                      </m:e>
                      <m:sup>
                        <m:r>
                          <a:rPr lang="en-US" b="0" i="1" smtClean="0">
                            <a:latin typeface="Cambria Math" panose="02040503050406030204" pitchFamily="18" charset="0"/>
                            <a:ea typeface="Cambria Math" panose="02040503050406030204" pitchFamily="18" charset="0"/>
                          </a:rPr>
                          <m:t>2</m:t>
                        </m:r>
                      </m:sup>
                    </m:sSup>
                  </m:oMath>
                </a14:m>
                <a:r>
                  <a:rPr lang="en-US" b="0" dirty="0">
                    <a:ea typeface="Cambria Math" panose="02040503050406030204" pitchFamily="18" charset="0"/>
                  </a:rPr>
                  <a:t> </a:t>
                </a:r>
              </a:p>
              <a:p>
                <a:r>
                  <a:rPr lang="en-US" dirty="0">
                    <a:ea typeface="Cambria Math" panose="02040503050406030204" pitchFamily="18" charset="0"/>
                  </a:rPr>
                  <a:t>This paper proposes </a:t>
                </a:r>
                <a14:m>
                  <m:oMath xmlns:m="http://schemas.openxmlformats.org/officeDocument/2006/math">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372</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m:t>
                        </m:r>
                      </m:e>
                      <m:sup>
                        <m:r>
                          <a:rPr lang="en-US" b="0" i="1" smtClean="0">
                            <a:latin typeface="Cambria Math" panose="02040503050406030204" pitchFamily="18" charset="0"/>
                            <a:ea typeface="Cambria Math" panose="02040503050406030204" pitchFamily="18" charset="0"/>
                          </a:rPr>
                          <m:t>239</m:t>
                        </m:r>
                      </m:sup>
                    </m:sSup>
                    <m:r>
                      <a:rPr lang="en-US" b="0" i="1" smtClean="0">
                        <a:latin typeface="Cambria Math" panose="02040503050406030204" pitchFamily="18" charset="0"/>
                        <a:ea typeface="Cambria Math" panose="02040503050406030204" pitchFamily="18" charset="0"/>
                      </a:rPr>
                      <m:t>−1</m:t>
                    </m:r>
                  </m:oMath>
                </a14:m>
                <a:r>
                  <a:rPr lang="en-US" b="0" dirty="0">
                    <a:ea typeface="Cambria Math" panose="02040503050406030204" pitchFamily="18" charset="0"/>
                  </a:rPr>
                  <a:t>, with </a:t>
                </a:r>
                <a14:m>
                  <m:oMath xmlns:m="http://schemas.openxmlformats.org/officeDocument/2006/math">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a14:m>
                <a:endParaRPr lang="en-US" b="0" dirty="0">
                  <a:ea typeface="Cambria Math" panose="02040503050406030204" pitchFamily="18" charset="0"/>
                </a:endParaRPr>
              </a:p>
              <a:p>
                <a:pPr lvl="1"/>
                <a:r>
                  <a:rPr lang="en-US" dirty="0">
                    <a:ea typeface="Cambria Math" panose="02040503050406030204" pitchFamily="18" charset="0"/>
                  </a:rPr>
                  <a:t>Use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2</m:t>
                            </m:r>
                          </m:sup>
                        </m:sSup>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with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𝑖</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oMath>
                </a14:m>
                <a:endParaRPr lang="en-US" b="0" dirty="0">
                  <a:ea typeface="Cambria Math" panose="02040503050406030204" pitchFamily="18" charset="0"/>
                </a:endParaRPr>
              </a:p>
              <a:p>
                <a:pPr lvl="1"/>
                <a14:m>
                  <m:oMath xmlns:m="http://schemas.openxmlformats.org/officeDocument/2006/math">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≈768 </m:t>
                        </m:r>
                      </m:e>
                    </m:func>
                  </m:oMath>
                </a14:m>
                <a:r>
                  <a:rPr lang="en-US" b="0" dirty="0">
                    <a:ea typeface="Cambria Math" panose="02040503050406030204" pitchFamily="18" charset="0"/>
                  </a:rPr>
                  <a:t>bits  </a:t>
                </a:r>
                <a14:m>
                  <m:oMath xmlns:m="http://schemas.openxmlformats.org/officeDocument/2006/math">
                    <m:r>
                      <a:rPr lang="en-US" b="0" i="1" smtClean="0">
                        <a:latin typeface="Cambria Math" panose="02040503050406030204" pitchFamily="18" charset="0"/>
                        <a:ea typeface="Cambria Math" panose="02040503050406030204" pitchFamily="18" charset="0"/>
                      </a:rPr>
                      <m:t>⟹ </m:t>
                    </m:r>
                  </m:oMath>
                </a14:m>
                <a:r>
                  <a:rPr lang="en-US" b="0" dirty="0">
                    <a:ea typeface="Cambria Math" panose="02040503050406030204" pitchFamily="18" charset="0"/>
                  </a:rPr>
                  <a:t> 768/6=128 bits quantum security, 768/4=192 bits classical security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06291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SIDH key-exchange</a:t>
            </a:r>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Cambria Math" panose="02040503050406030204" pitchFamily="18" charset="0"/>
                  </a:rPr>
                  <a:t>Let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𝐴</m:t>
                        </m:r>
                      </m:sub>
                    </m:sSub>
                  </m:oMath>
                </a14:m>
                <a:r>
                  <a:rPr lang="en-US" dirty="0">
                    <a:ea typeface="Cambria Math" panose="02040503050406030204" pitchFamily="18" charset="0"/>
                  </a:rPr>
                  <a:t> be generators of </a:t>
                </a:r>
                <a14:m>
                  <m:oMath xmlns:m="http://schemas.openxmlformats.org/officeDocument/2006/math">
                    <m:r>
                      <a:rPr lang="en-US" b="0" i="1" smtClean="0">
                        <a:latin typeface="Cambria Math" panose="02040503050406030204" pitchFamily="18" charset="0"/>
                        <a:ea typeface="Cambria Math" panose="02040503050406030204" pitchFamily="18" charset="0"/>
                      </a:rPr>
                      <m:t>𝐸</m:t>
                    </m:r>
                    <m:d>
                      <m:dPr>
                        <m:begChr m:val="["/>
                        <m:endChr m:val="]"/>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𝐴</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𝐴</m:t>
                                </m:r>
                              </m:sub>
                            </m:sSub>
                          </m:sup>
                        </m:sSubSup>
                      </m:e>
                    </m:d>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pPr marL="0" indent="0">
                  <a:buNone/>
                </a:pPr>
                <a:r>
                  <a:rPr lang="en-US" dirty="0">
                    <a:ea typeface="Cambria Math" panose="02040503050406030204" pitchFamily="18" charset="0"/>
                  </a:rPr>
                  <a:t>    </a:t>
                </a:r>
                <a:r>
                  <a:rPr lang="en-US" dirty="0">
                    <a:solidFill>
                      <a:schemeClr val="accent3">
                        <a:lumMod val="75000"/>
                      </a:schemeClr>
                    </a:solidFill>
                    <a:ea typeface="Cambria Math" panose="02040503050406030204" pitchFamily="18" charset="0"/>
                  </a:rPr>
                  <a:t>(and analogously for </a:t>
                </a:r>
                <a14:m>
                  <m:oMath xmlns:m="http://schemas.openxmlformats.org/officeDocument/2006/math">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𝑃</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𝐵</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m:t>
                    </m:r>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𝑄</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𝐵</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m:t>
                    </m:r>
                  </m:oMath>
                </a14:m>
                <a:endParaRPr lang="en-US" dirty="0">
                  <a:solidFill>
                    <a:schemeClr val="accent3">
                      <a:lumMod val="75000"/>
                    </a:schemeClr>
                  </a:solidFill>
                  <a:ea typeface="Cambria Math" panose="02040503050406030204" pitchFamily="18" charset="0"/>
                </a:endParaRPr>
              </a:p>
              <a:p>
                <a:r>
                  <a:rPr lang="en-US" dirty="0">
                    <a:ea typeface="Cambria Math" panose="02040503050406030204" pitchFamily="18" charset="0"/>
                  </a:rPr>
                  <a:t>Alice’s private key: </a:t>
                </a:r>
              </a:p>
              <a:p>
                <a:pPr lvl="1"/>
                <a:r>
                  <a:rPr lang="en-US" dirty="0">
                    <a:ea typeface="Cambria Math" panose="02040503050406030204" pitchFamily="18" charset="0"/>
                  </a:rPr>
                  <a:t>two integers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𝐴</m:t>
                        </m:r>
                      </m:sub>
                    </m:sSub>
                    <m:r>
                      <a:rPr lang="en-US" dirty="0">
                        <a:latin typeface="Cambria Math" panose="02040503050406030204" pitchFamily="18" charset="0"/>
                        <a:ea typeface="Cambria Math" panose="02040503050406030204" pitchFamily="18" charset="0"/>
                      </a:rPr>
                      <m:t>∤</m:t>
                    </m:r>
                    <m:sSubSup>
                      <m:sSubSupPr>
                        <m:ctrlPr>
                          <a:rPr lang="en-US" b="0" i="1" dirty="0" smtClean="0">
                            <a:latin typeface="Cambria Math" panose="02040503050406030204" pitchFamily="18" charset="0"/>
                            <a:ea typeface="Cambria Math" panose="02040503050406030204" pitchFamily="18" charset="0"/>
                          </a:rPr>
                        </m:ctrlPr>
                      </m:sSubSupPr>
                      <m:e>
                        <m:r>
                          <a:rPr lang="en-US" i="1" dirty="0" smtClean="0">
                            <a:latin typeface="Cambria Math" panose="02040503050406030204" pitchFamily="18" charset="0"/>
                            <a:ea typeface="Cambria Math" panose="02040503050406030204" pitchFamily="18" charset="0"/>
                          </a:rPr>
                          <m:t>ℓ</m:t>
                        </m:r>
                      </m:e>
                      <m:sub>
                        <m:r>
                          <a:rPr lang="en-US" b="0" i="1" dirty="0" smtClean="0">
                            <a:latin typeface="Cambria Math" panose="02040503050406030204" pitchFamily="18" charset="0"/>
                            <a:ea typeface="Cambria Math" panose="02040503050406030204" pitchFamily="18" charset="0"/>
                          </a:rPr>
                          <m:t>𝐴</m:t>
                        </m:r>
                      </m:sub>
                      <m:sup>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𝑒</m:t>
                            </m:r>
                          </m:e>
                          <m:sub>
                            <m:r>
                              <a:rPr lang="en-US" b="0" i="1" dirty="0" smtClean="0">
                                <a:latin typeface="Cambria Math" panose="02040503050406030204" pitchFamily="18" charset="0"/>
                                <a:ea typeface="Cambria Math" panose="02040503050406030204" pitchFamily="18" charset="0"/>
                              </a:rPr>
                              <m:t>𝐴</m:t>
                            </m:r>
                          </m:sub>
                        </m:sSub>
                      </m:sup>
                    </m:sSubSup>
                  </m:oMath>
                </a14:m>
                <a:endParaRPr lang="en-US" b="0" dirty="0">
                  <a:ea typeface="Cambria Math" panose="02040503050406030204" pitchFamily="18" charset="0"/>
                </a:endParaRPr>
              </a:p>
              <a:p>
                <a:pPr lvl="1"/>
                <a:r>
                  <a:rPr lang="en-US" dirty="0">
                    <a:ea typeface="Cambria Math" panose="02040503050406030204" pitchFamily="18" charset="0"/>
                  </a:rPr>
                  <a:t>Isogeny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𝐴</m:t>
                        </m:r>
                      </m:sub>
                    </m:sSub>
                  </m:oMath>
                </a14:m>
                <a:r>
                  <a:rPr lang="en-US" dirty="0">
                    <a:ea typeface="Cambria Math" panose="02040503050406030204" pitchFamily="18" charset="0"/>
                  </a:rPr>
                  <a:t> with kernel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𝐴</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𝐴</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𝐴</m:t>
                        </m:r>
                      </m:sub>
                    </m:sSub>
                  </m:oMath>
                </a14:m>
                <a:r>
                  <a:rPr lang="en-US" dirty="0">
                    <a:ea typeface="Cambria Math" panose="02040503050406030204" pitchFamily="18" charset="0"/>
                  </a:rPr>
                  <a:t>&gt;</a:t>
                </a:r>
              </a:p>
              <a:p>
                <a:r>
                  <a:rPr lang="en-US" dirty="0">
                    <a:ea typeface="Cambria Math" panose="02040503050406030204" pitchFamily="18" charset="0"/>
                  </a:rPr>
                  <a:t>Alice’s public key: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𝐴</m:t>
                        </m:r>
                      </m:sub>
                    </m:sSub>
                  </m:oMath>
                </a14:m>
                <a:r>
                  <a:rPr lang="en-US" dirty="0">
                    <a:ea typeface="Cambria Math" panose="02040503050406030204" pitchFamily="18" charset="0"/>
                  </a:rPr>
                  <a:t>, and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𝐴</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𝐵</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r>
                  <a:rPr lang="en-US" dirty="0">
                    <a:solidFill>
                      <a:schemeClr val="accent3">
                        <a:lumMod val="75000"/>
                      </a:schemeClr>
                    </a:solidFill>
                    <a:ea typeface="Cambria Math" panose="02040503050406030204" pitchFamily="18" charset="0"/>
                  </a:rPr>
                  <a:t>(Bob does the analogous thing)</a:t>
                </a:r>
              </a:p>
              <a:p>
                <a:r>
                  <a:rPr lang="en-US" dirty="0">
                    <a:solidFill>
                      <a:schemeClr val="bg1"/>
                    </a:solidFill>
                    <a:ea typeface="Cambria Math" panose="02040503050406030204" pitchFamily="18" charset="0"/>
                  </a:rPr>
                  <a:t>Alice computes </a:t>
                </a:r>
                <a14:m>
                  <m:oMath xmlns:m="http://schemas.openxmlformats.org/officeDocument/2006/math">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i="1" smtClean="0">
                            <a:solidFill>
                              <a:schemeClr val="bg1"/>
                            </a:solidFill>
                            <a:latin typeface="Cambria Math" panose="02040503050406030204" pitchFamily="18" charset="0"/>
                            <a:ea typeface="Cambria Math" panose="02040503050406030204" pitchFamily="18" charset="0"/>
                          </a:rPr>
                          <m:t>𝜑</m:t>
                        </m:r>
                        <m:r>
                          <a:rPr lang="en-US" b="0" i="1" smtClean="0">
                            <a:solidFill>
                              <a:schemeClr val="bg1"/>
                            </a:solidFill>
                            <a:latin typeface="Cambria Math" panose="02040503050406030204" pitchFamily="18" charset="0"/>
                            <a:ea typeface="Cambria Math" panose="02040503050406030204" pitchFamily="18" charset="0"/>
                          </a:rPr>
                          <m:t>′</m:t>
                        </m:r>
                      </m:e>
                      <m:sub>
                        <m:r>
                          <a:rPr lang="en-US" b="0" i="1" smtClean="0">
                            <a:solidFill>
                              <a:schemeClr val="bg1"/>
                            </a:solidFill>
                            <a:latin typeface="Cambria Math" panose="02040503050406030204" pitchFamily="18" charset="0"/>
                            <a:ea typeface="Cambria Math" panose="02040503050406030204" pitchFamily="18" charset="0"/>
                          </a:rPr>
                          <m:t>𝐴</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𝐸</m:t>
                        </m:r>
                      </m:e>
                      <m:sub>
                        <m:r>
                          <a:rPr lang="en-US" b="0" i="1" smtClean="0">
                            <a:solidFill>
                              <a:schemeClr val="bg1"/>
                            </a:solidFill>
                            <a:latin typeface="Cambria Math" panose="02040503050406030204" pitchFamily="18" charset="0"/>
                            <a:ea typeface="Cambria Math" panose="02040503050406030204" pitchFamily="18" charset="0"/>
                          </a:rPr>
                          <m:t>𝐵</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𝐸</m:t>
                        </m:r>
                      </m:e>
                      <m:sub>
                        <m:r>
                          <a:rPr lang="en-US" b="0" i="1" smtClean="0">
                            <a:solidFill>
                              <a:schemeClr val="bg1"/>
                            </a:solidFill>
                            <a:latin typeface="Cambria Math" panose="02040503050406030204" pitchFamily="18" charset="0"/>
                            <a:ea typeface="Cambria Math" panose="02040503050406030204" pitchFamily="18" charset="0"/>
                          </a:rPr>
                          <m:t>𝐵𝐴</m:t>
                        </m:r>
                      </m:sub>
                    </m:sSub>
                  </m:oMath>
                </a14:m>
                <a:r>
                  <a:rPr lang="en-US" dirty="0">
                    <a:solidFill>
                      <a:schemeClr val="bg1"/>
                    </a:solidFill>
                    <a:ea typeface="Cambria Math" panose="02040503050406030204" pitchFamily="18" charset="0"/>
                  </a:rPr>
                  <a:t> with kernel </a:t>
                </a:r>
                <a14:m>
                  <m:oMath xmlns:m="http://schemas.openxmlformats.org/officeDocument/2006/math">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&lt;</m:t>
                        </m:r>
                        <m:r>
                          <a:rPr lang="en-US" b="0" i="1" smtClean="0">
                            <a:solidFill>
                              <a:schemeClr val="bg1"/>
                            </a:solidFill>
                            <a:latin typeface="Cambria Math" panose="02040503050406030204" pitchFamily="18" charset="0"/>
                            <a:ea typeface="Cambria Math" panose="02040503050406030204" pitchFamily="18" charset="0"/>
                          </a:rPr>
                          <m:t>𝑚</m:t>
                        </m:r>
                      </m:e>
                      <m:sub>
                        <m:r>
                          <a:rPr lang="en-US" b="0" i="1" smtClean="0">
                            <a:solidFill>
                              <a:schemeClr val="bg1"/>
                            </a:solidFill>
                            <a:latin typeface="Cambria Math" panose="02040503050406030204" pitchFamily="18" charset="0"/>
                            <a:ea typeface="Cambria Math" panose="02040503050406030204" pitchFamily="18" charset="0"/>
                          </a:rPr>
                          <m:t>𝐴</m:t>
                        </m:r>
                      </m:sub>
                    </m:sSub>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𝜑</m:t>
                        </m:r>
                      </m:e>
                      <m:sub>
                        <m:r>
                          <a:rPr lang="en-US" b="0" i="1" smtClean="0">
                            <a:solidFill>
                              <a:schemeClr val="bg1"/>
                            </a:solidFill>
                            <a:latin typeface="Cambria Math" panose="02040503050406030204" pitchFamily="18" charset="0"/>
                            <a:ea typeface="Cambria Math" panose="02040503050406030204" pitchFamily="18" charset="0"/>
                          </a:rPr>
                          <m:t>𝐵</m:t>
                        </m:r>
                      </m:sub>
                    </m:sSub>
                    <m:d>
                      <m:dPr>
                        <m:ctrlPr>
                          <a:rPr lang="en-US" b="0" i="1" smtClean="0">
                            <a:solidFill>
                              <a:schemeClr val="bg1"/>
                            </a:solidFill>
                            <a:latin typeface="Cambria Math" panose="02040503050406030204" pitchFamily="18" charset="0"/>
                            <a:ea typeface="Cambria Math" panose="02040503050406030204" pitchFamily="18" charset="0"/>
                          </a:rPr>
                        </m:ctrlPr>
                      </m:dPr>
                      <m:e>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𝑃</m:t>
                            </m:r>
                          </m:e>
                          <m:sub>
                            <m:r>
                              <a:rPr lang="en-US" b="0" i="1" smtClean="0">
                                <a:solidFill>
                                  <a:schemeClr val="bg1"/>
                                </a:solidFill>
                                <a:latin typeface="Cambria Math" panose="02040503050406030204" pitchFamily="18" charset="0"/>
                                <a:ea typeface="Cambria Math" panose="02040503050406030204" pitchFamily="18" charset="0"/>
                              </a:rPr>
                              <m:t>𝐴</m:t>
                            </m:r>
                          </m:sub>
                        </m:sSub>
                      </m:e>
                    </m:d>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𝑛</m:t>
                        </m:r>
                      </m:e>
                      <m:sub>
                        <m:r>
                          <a:rPr lang="en-US" b="0" i="1" smtClean="0">
                            <a:solidFill>
                              <a:schemeClr val="bg1"/>
                            </a:solidFill>
                            <a:latin typeface="Cambria Math" panose="02040503050406030204" pitchFamily="18" charset="0"/>
                            <a:ea typeface="Cambria Math" panose="02040503050406030204" pitchFamily="18" charset="0"/>
                          </a:rPr>
                          <m:t>𝐴</m:t>
                        </m:r>
                      </m:sub>
                    </m:sSub>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𝜑</m:t>
                        </m:r>
                      </m:e>
                      <m:sub>
                        <m:r>
                          <a:rPr lang="en-US" b="0" i="1" smtClean="0">
                            <a:solidFill>
                              <a:schemeClr val="bg1"/>
                            </a:solidFill>
                            <a:latin typeface="Cambria Math" panose="02040503050406030204" pitchFamily="18" charset="0"/>
                            <a:ea typeface="Cambria Math" panose="02040503050406030204" pitchFamily="18" charset="0"/>
                          </a:rPr>
                          <m:t>𝐵</m:t>
                        </m:r>
                      </m:sub>
                    </m:sSub>
                    <m:d>
                      <m:dPr>
                        <m:ctrlPr>
                          <a:rPr lang="en-US" b="0" i="1" smtClean="0">
                            <a:solidFill>
                              <a:schemeClr val="bg1"/>
                            </a:solidFill>
                            <a:latin typeface="Cambria Math" panose="02040503050406030204" pitchFamily="18" charset="0"/>
                            <a:ea typeface="Cambria Math" panose="02040503050406030204" pitchFamily="18" charset="0"/>
                          </a:rPr>
                        </m:ctrlPr>
                      </m:dPr>
                      <m:e>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𝑄</m:t>
                            </m:r>
                          </m:e>
                          <m:sub>
                            <m:r>
                              <a:rPr lang="en-US" b="0" i="1" smtClean="0">
                                <a:solidFill>
                                  <a:schemeClr val="bg1"/>
                                </a:solidFill>
                                <a:latin typeface="Cambria Math" panose="02040503050406030204" pitchFamily="18" charset="0"/>
                                <a:ea typeface="Cambria Math" panose="02040503050406030204" pitchFamily="18" charset="0"/>
                              </a:rPr>
                              <m:t>𝐴</m:t>
                            </m:r>
                          </m:sub>
                        </m:sSub>
                      </m:e>
                    </m:d>
                    <m:r>
                      <a:rPr lang="en-US" b="0" i="1" smtClean="0">
                        <a:solidFill>
                          <a:schemeClr val="bg1"/>
                        </a:solidFill>
                        <a:latin typeface="Cambria Math" panose="02040503050406030204" pitchFamily="18" charset="0"/>
                        <a:ea typeface="Cambria Math" panose="02040503050406030204" pitchFamily="18" charset="0"/>
                      </a:rPr>
                      <m:t>&gt;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 &lt;</m:t>
                        </m:r>
                        <m:r>
                          <a:rPr lang="en-US" b="0" i="1" smtClean="0">
                            <a:solidFill>
                              <a:schemeClr val="bg1"/>
                            </a:solidFill>
                            <a:latin typeface="Cambria Math" panose="02040503050406030204" pitchFamily="18" charset="0"/>
                            <a:ea typeface="Cambria Math" panose="02040503050406030204" pitchFamily="18" charset="0"/>
                          </a:rPr>
                          <m:t>𝜑</m:t>
                        </m:r>
                      </m:e>
                      <m:sub>
                        <m:r>
                          <a:rPr lang="en-US" b="0" i="1" smtClean="0">
                            <a:solidFill>
                              <a:schemeClr val="bg1"/>
                            </a:solidFill>
                            <a:latin typeface="Cambria Math" panose="02040503050406030204" pitchFamily="18" charset="0"/>
                            <a:ea typeface="Cambria Math" panose="02040503050406030204" pitchFamily="18" charset="0"/>
                          </a:rPr>
                          <m:t>𝐵</m:t>
                        </m:r>
                      </m:sub>
                    </m:sSub>
                    <m:d>
                      <m:dPr>
                        <m:ctrlPr>
                          <a:rPr lang="en-US" b="0" i="1" smtClean="0">
                            <a:solidFill>
                              <a:schemeClr val="bg1"/>
                            </a:solidFill>
                            <a:latin typeface="Cambria Math" panose="02040503050406030204" pitchFamily="18" charset="0"/>
                            <a:ea typeface="Cambria Math" panose="02040503050406030204" pitchFamily="18" charset="0"/>
                          </a:rPr>
                        </m:ctrlPr>
                      </m:dPr>
                      <m:e>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𝑚</m:t>
                            </m:r>
                          </m:e>
                          <m:sub>
                            <m:r>
                              <a:rPr lang="en-US" b="0" i="1" smtClean="0">
                                <a:solidFill>
                                  <a:schemeClr val="bg1"/>
                                </a:solidFill>
                                <a:latin typeface="Cambria Math" panose="02040503050406030204" pitchFamily="18" charset="0"/>
                                <a:ea typeface="Cambria Math" panose="02040503050406030204" pitchFamily="18" charset="0"/>
                              </a:rPr>
                              <m:t>𝐴</m:t>
                            </m:r>
                          </m:sub>
                        </m:sSub>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𝑃</m:t>
                            </m:r>
                          </m:e>
                          <m:sub>
                            <m:r>
                              <a:rPr lang="en-US" b="0" i="1" smtClean="0">
                                <a:solidFill>
                                  <a:schemeClr val="bg1"/>
                                </a:solidFill>
                                <a:latin typeface="Cambria Math" panose="02040503050406030204" pitchFamily="18" charset="0"/>
                                <a:ea typeface="Cambria Math" panose="02040503050406030204" pitchFamily="18" charset="0"/>
                              </a:rPr>
                              <m:t>𝐴</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𝑛</m:t>
                            </m:r>
                          </m:e>
                          <m:sub>
                            <m:r>
                              <a:rPr lang="en-US" b="0" i="1" smtClean="0">
                                <a:solidFill>
                                  <a:schemeClr val="bg1"/>
                                </a:solidFill>
                                <a:latin typeface="Cambria Math" panose="02040503050406030204" pitchFamily="18" charset="0"/>
                                <a:ea typeface="Cambria Math" panose="02040503050406030204" pitchFamily="18" charset="0"/>
                              </a:rPr>
                              <m:t>𝐴</m:t>
                            </m:r>
                          </m:sub>
                        </m:sSub>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𝑄</m:t>
                            </m:r>
                          </m:e>
                          <m:sub>
                            <m:r>
                              <a:rPr lang="en-US" b="0" i="1" smtClean="0">
                                <a:solidFill>
                                  <a:schemeClr val="bg1"/>
                                </a:solidFill>
                                <a:latin typeface="Cambria Math" panose="02040503050406030204" pitchFamily="18" charset="0"/>
                                <a:ea typeface="Cambria Math" panose="02040503050406030204" pitchFamily="18" charset="0"/>
                              </a:rPr>
                              <m:t>𝐴</m:t>
                            </m:r>
                          </m:sub>
                        </m:sSub>
                      </m:e>
                    </m:d>
                    <m:r>
                      <a:rPr lang="en-US" b="0" i="1" smtClean="0">
                        <a:solidFill>
                          <a:schemeClr val="bg1"/>
                        </a:solidFill>
                        <a:latin typeface="Cambria Math" panose="02040503050406030204" pitchFamily="18" charset="0"/>
                        <a:ea typeface="Cambria Math" panose="02040503050406030204" pitchFamily="18" charset="0"/>
                      </a:rPr>
                      <m:t>&gt; = </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&lt;</m:t>
                        </m:r>
                        <m:r>
                          <a:rPr lang="en-US" b="0" i="1" smtClean="0">
                            <a:solidFill>
                              <a:schemeClr val="bg1"/>
                            </a:solidFill>
                            <a:latin typeface="Cambria Math" panose="02040503050406030204" pitchFamily="18" charset="0"/>
                            <a:ea typeface="Cambria Math" panose="02040503050406030204" pitchFamily="18" charset="0"/>
                          </a:rPr>
                          <m:t>𝜑</m:t>
                        </m:r>
                      </m:e>
                      <m:sub>
                        <m:r>
                          <a:rPr lang="en-US" b="0" i="1" smtClean="0">
                            <a:solidFill>
                              <a:schemeClr val="bg1"/>
                            </a:solidFill>
                            <a:latin typeface="Cambria Math" panose="02040503050406030204" pitchFamily="18" charset="0"/>
                            <a:ea typeface="Cambria Math" panose="02040503050406030204" pitchFamily="18" charset="0"/>
                          </a:rPr>
                          <m:t>𝐵</m:t>
                        </m:r>
                      </m:sub>
                    </m:sSub>
                    <m:d>
                      <m:dPr>
                        <m:ctrlPr>
                          <a:rPr lang="en-US" b="0" i="1" smtClean="0">
                            <a:solidFill>
                              <a:schemeClr val="bg1"/>
                            </a:solidFill>
                            <a:latin typeface="Cambria Math" panose="02040503050406030204" pitchFamily="18" charset="0"/>
                            <a:ea typeface="Cambria Math" panose="02040503050406030204" pitchFamily="18" charset="0"/>
                          </a:rPr>
                        </m:ctrlPr>
                      </m:dPr>
                      <m:e>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𝑅</m:t>
                            </m:r>
                          </m:e>
                          <m:sub>
                            <m:r>
                              <a:rPr lang="en-US" b="0" i="1" smtClean="0">
                                <a:solidFill>
                                  <a:schemeClr val="bg1"/>
                                </a:solidFill>
                                <a:latin typeface="Cambria Math" panose="02040503050406030204" pitchFamily="18" charset="0"/>
                                <a:ea typeface="Cambria Math" panose="02040503050406030204" pitchFamily="18" charset="0"/>
                              </a:rPr>
                              <m:t>𝐴</m:t>
                            </m:r>
                          </m:sub>
                        </m:sSub>
                      </m:e>
                    </m:d>
                    <m:r>
                      <a:rPr lang="en-US" b="0" i="1" smtClean="0">
                        <a:solidFill>
                          <a:schemeClr val="bg1"/>
                        </a:solidFill>
                        <a:latin typeface="Cambria Math" panose="02040503050406030204" pitchFamily="18" charset="0"/>
                        <a:ea typeface="Cambria Math" panose="02040503050406030204" pitchFamily="18" charset="0"/>
                      </a:rPr>
                      <m:t>&gt;</m:t>
                    </m:r>
                  </m:oMath>
                </a14:m>
                <a:r>
                  <a:rPr lang="en-US" b="0" dirty="0">
                    <a:solidFill>
                      <a:schemeClr val="bg1"/>
                    </a:solidFill>
                    <a:ea typeface="Cambria Math" panose="02040503050406030204" pitchFamily="18" charset="0"/>
                  </a:rPr>
                  <a:t> …. and Bob does similarly</a:t>
                </a:r>
              </a:p>
              <a:p>
                <a14:m>
                  <m:oMath xmlns:m="http://schemas.openxmlformats.org/officeDocument/2006/math">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𝐸</m:t>
                        </m:r>
                      </m:e>
                      <m:sub>
                        <m:r>
                          <a:rPr lang="en-US" b="0" i="1" smtClean="0">
                            <a:solidFill>
                              <a:schemeClr val="bg1"/>
                            </a:solidFill>
                            <a:latin typeface="Cambria Math" panose="02040503050406030204" pitchFamily="18" charset="0"/>
                            <a:ea typeface="Cambria Math" panose="02040503050406030204" pitchFamily="18" charset="0"/>
                          </a:rPr>
                          <m:t>𝐵𝐴</m:t>
                        </m:r>
                      </m:sub>
                    </m:sSub>
                    <m:r>
                      <a:rPr lang="en-US" dirty="0">
                        <a:solidFill>
                          <a:schemeClr val="bg1"/>
                        </a:solidFill>
                        <a:latin typeface="Cambria Math" panose="02040503050406030204" pitchFamily="18" charset="0"/>
                        <a:ea typeface="Cambria Math" panose="02040503050406030204" pitchFamily="18" charset="0"/>
                      </a:rPr>
                      <m:t>≅</m:t>
                    </m:r>
                    <m:sSub>
                      <m:sSubPr>
                        <m:ctrlPr>
                          <a:rPr lang="en-US" b="0" i="1" dirty="0" smtClean="0">
                            <a:solidFill>
                              <a:schemeClr val="bg1"/>
                            </a:solidFill>
                            <a:latin typeface="Cambria Math" panose="02040503050406030204" pitchFamily="18" charset="0"/>
                            <a:ea typeface="Cambria Math" panose="02040503050406030204" pitchFamily="18" charset="0"/>
                          </a:rPr>
                        </m:ctrlPr>
                      </m:sSubPr>
                      <m:e>
                        <m:r>
                          <a:rPr lang="en-US" b="0" i="1" dirty="0" smtClean="0">
                            <a:solidFill>
                              <a:schemeClr val="bg1"/>
                            </a:solidFill>
                            <a:latin typeface="Cambria Math" panose="02040503050406030204" pitchFamily="18" charset="0"/>
                            <a:ea typeface="Cambria Math" panose="02040503050406030204" pitchFamily="18" charset="0"/>
                          </a:rPr>
                          <m:t>𝐸</m:t>
                        </m:r>
                      </m:e>
                      <m:sub>
                        <m:r>
                          <a:rPr lang="en-US" b="0" i="1" dirty="0" smtClean="0">
                            <a:solidFill>
                              <a:schemeClr val="bg1"/>
                            </a:solidFill>
                            <a:latin typeface="Cambria Math" panose="02040503050406030204" pitchFamily="18" charset="0"/>
                            <a:ea typeface="Cambria Math" panose="02040503050406030204" pitchFamily="18" charset="0"/>
                          </a:rPr>
                          <m:t>𝐴𝐵</m:t>
                        </m:r>
                        <m:r>
                          <a:rPr lang="en-US" b="0" i="1" dirty="0" smtClean="0">
                            <a:solidFill>
                              <a:schemeClr val="bg1"/>
                            </a:solidFill>
                            <a:latin typeface="Cambria Math" panose="02040503050406030204" pitchFamily="18" charset="0"/>
                            <a:ea typeface="Cambria Math" panose="02040503050406030204" pitchFamily="18" charset="0"/>
                          </a:rPr>
                          <m:t> </m:t>
                        </m:r>
                      </m:sub>
                    </m:sSub>
                  </m:oMath>
                </a14:m>
                <a:r>
                  <a:rPr lang="en-US" dirty="0">
                    <a:solidFill>
                      <a:schemeClr val="bg1"/>
                    </a:solidFill>
                    <a:ea typeface="Cambria Math" panose="02040503050406030204" pitchFamily="18" charset="0"/>
                  </a:rPr>
                  <a:t>and the shared secret is </a:t>
                </a:r>
                <a14:m>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𝑗</m:t>
                    </m:r>
                    <m:d>
                      <m:dPr>
                        <m:ctrlPr>
                          <a:rPr lang="en-US" b="0" i="1" smtClean="0">
                            <a:solidFill>
                              <a:schemeClr val="bg1"/>
                            </a:solidFill>
                            <a:latin typeface="Cambria Math" panose="02040503050406030204" pitchFamily="18" charset="0"/>
                            <a:ea typeface="Cambria Math" panose="02040503050406030204" pitchFamily="18" charset="0"/>
                          </a:rPr>
                        </m:ctrlPr>
                      </m:dPr>
                      <m:e>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𝐸</m:t>
                            </m:r>
                          </m:e>
                          <m:sub>
                            <m:r>
                              <a:rPr lang="en-US" b="0" i="1" smtClean="0">
                                <a:solidFill>
                                  <a:schemeClr val="bg1"/>
                                </a:solidFill>
                                <a:latin typeface="Cambria Math" panose="02040503050406030204" pitchFamily="18" charset="0"/>
                                <a:ea typeface="Cambria Math" panose="02040503050406030204" pitchFamily="18" charset="0"/>
                              </a:rPr>
                              <m:t>𝐴𝐵</m:t>
                            </m:r>
                          </m:sub>
                        </m:sSub>
                      </m:e>
                    </m:d>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𝑗</m:t>
                    </m:r>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𝐸</m:t>
                        </m:r>
                      </m:e>
                      <m:sub>
                        <m:r>
                          <a:rPr lang="en-US" b="0" i="1" smtClean="0">
                            <a:solidFill>
                              <a:schemeClr val="bg1"/>
                            </a:solidFill>
                            <a:latin typeface="Cambria Math" panose="02040503050406030204" pitchFamily="18" charset="0"/>
                            <a:ea typeface="Cambria Math" panose="02040503050406030204" pitchFamily="18" charset="0"/>
                          </a:rPr>
                          <m:t>𝐵𝐴</m:t>
                        </m:r>
                      </m:sub>
                    </m:sSub>
                    <m:r>
                      <a:rPr lang="en-US" b="0" i="1" smtClean="0">
                        <a:solidFill>
                          <a:schemeClr val="bg1"/>
                        </a:solidFill>
                        <a:latin typeface="Cambria Math" panose="02040503050406030204" pitchFamily="18" charset="0"/>
                        <a:ea typeface="Cambria Math" panose="02040503050406030204" pitchFamily="18" charset="0"/>
                      </a:rPr>
                      <m:t>)</m:t>
                    </m:r>
                  </m:oMath>
                </a14:m>
                <a:endParaRPr lang="en-US" dirty="0">
                  <a:solidFill>
                    <a:schemeClr val="bg1"/>
                  </a:solidFill>
                  <a:ea typeface="Cambria Math" panose="02040503050406030204" pitchFamily="18" charset="0"/>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838200" y="1825625"/>
                <a:ext cx="10515600" cy="4351338"/>
              </a:xfrm>
              <a:prstGeom prst="rect">
                <a:avLst/>
              </a:prstGeom>
              <a:blipFill>
                <a:blip r:embed="rId2"/>
                <a:stretch>
                  <a:fillRect l="-928" t="-2101"/>
                </a:stretch>
              </a:blipFill>
            </p:spPr>
            <p:txBody>
              <a:bodyPr/>
              <a:lstStyle/>
              <a:p>
                <a:r>
                  <a:rPr lang="en-US">
                    <a:noFill/>
                  </a:rPr>
                  <a:t> </a:t>
                </a:r>
              </a:p>
            </p:txBody>
          </p:sp>
        </mc:Fallback>
      </mc:AlternateContent>
    </p:spTree>
    <p:extLst>
      <p:ext uri="{BB962C8B-B14F-4D97-AF65-F5344CB8AC3E}">
        <p14:creationId xmlns:p14="http://schemas.microsoft.com/office/powerpoint/2010/main" val="257059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SIDH key-exchange</a:t>
            </a:r>
          </a:p>
        </p:txBody>
      </p:sp>
      <p:pic>
        <p:nvPicPr>
          <p:cNvPr id="6" name="Content Placeholder 5" descr="commisog.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7521" t="37905" r="4881" b="32191"/>
          <a:stretch/>
        </p:blipFill>
        <p:spPr>
          <a:xfrm>
            <a:off x="6785808" y="594772"/>
            <a:ext cx="4924926" cy="1989221"/>
          </a:xfrm>
        </p:spPr>
      </p:pic>
      <mc:AlternateContent xmlns:mc="http://schemas.openxmlformats.org/markup-compatibility/2006" xmlns:a14="http://schemas.microsoft.com/office/drawing/2010/main">
        <mc:Choice Requires="a14">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lumMod val="75000"/>
                      </a:schemeClr>
                    </a:solidFill>
                    <a:ea typeface="Cambria Math" panose="02040503050406030204" pitchFamily="18" charset="0"/>
                  </a:rPr>
                  <a:t>Let </a:t>
                </a:r>
                <a14:m>
                  <m:oMath xmlns:m="http://schemas.openxmlformats.org/officeDocument/2006/math">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𝑃</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m:t>
                    </m:r>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𝑄</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oMath>
                </a14:m>
                <a:r>
                  <a:rPr lang="en-US" dirty="0">
                    <a:solidFill>
                      <a:schemeClr val="accent3">
                        <a:lumMod val="75000"/>
                      </a:schemeClr>
                    </a:solidFill>
                    <a:ea typeface="Cambria Math" panose="02040503050406030204" pitchFamily="18" charset="0"/>
                  </a:rPr>
                  <a:t> be generators of </a:t>
                </a:r>
                <a14:m>
                  <m:oMath xmlns:m="http://schemas.openxmlformats.org/officeDocument/2006/math">
                    <m:r>
                      <a:rPr lang="en-US" b="0" i="1" smtClean="0">
                        <a:solidFill>
                          <a:schemeClr val="accent3">
                            <a:lumMod val="75000"/>
                          </a:schemeClr>
                        </a:solidFill>
                        <a:latin typeface="Cambria Math" panose="02040503050406030204" pitchFamily="18" charset="0"/>
                        <a:ea typeface="Cambria Math" panose="02040503050406030204" pitchFamily="18" charset="0"/>
                      </a:rPr>
                      <m:t>𝐸</m:t>
                    </m:r>
                    <m:d>
                      <m:dPr>
                        <m:begChr m:val="["/>
                        <m:endChr m:val="]"/>
                        <m:ctrlPr>
                          <a:rPr lang="en-US" b="0" i="1" smtClean="0">
                            <a:solidFill>
                              <a:schemeClr val="accent3">
                                <a:lumMod val="75000"/>
                              </a:schemeClr>
                            </a:solidFill>
                            <a:latin typeface="Cambria Math" panose="02040503050406030204" pitchFamily="18" charset="0"/>
                            <a:ea typeface="Cambria Math" panose="02040503050406030204" pitchFamily="18" charset="0"/>
                          </a:rPr>
                        </m:ctrlPr>
                      </m:dPr>
                      <m:e>
                        <m:sSubSup>
                          <m:sSubSup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SupPr>
                          <m:e>
                            <m:r>
                              <a:rPr lang="en-US" b="0" i="1" smtClean="0">
                                <a:solidFill>
                                  <a:schemeClr val="accent3">
                                    <a:lumMod val="75000"/>
                                  </a:schemeClr>
                                </a:solidFill>
                                <a:latin typeface="Cambria Math" panose="02040503050406030204" pitchFamily="18" charset="0"/>
                                <a:ea typeface="Cambria Math" panose="02040503050406030204" pitchFamily="18" charset="0"/>
                              </a:rPr>
                              <m:t>ℓ</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up>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𝑒</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sup>
                        </m:sSubSup>
                      </m:e>
                    </m:d>
                    <m:r>
                      <a:rPr lang="en-US" b="0" i="1" smtClean="0">
                        <a:solidFill>
                          <a:schemeClr val="accent3">
                            <a:lumMod val="75000"/>
                          </a:schemeClr>
                        </a:solidFill>
                        <a:latin typeface="Cambria Math" panose="02040503050406030204" pitchFamily="18" charset="0"/>
                        <a:ea typeface="Cambria Math" panose="02040503050406030204" pitchFamily="18" charset="0"/>
                      </a:rPr>
                      <m:t>,</m:t>
                    </m:r>
                  </m:oMath>
                </a14:m>
                <a:endParaRPr lang="en-US" b="0" dirty="0">
                  <a:solidFill>
                    <a:schemeClr val="accent3">
                      <a:lumMod val="75000"/>
                    </a:schemeClr>
                  </a:solidFill>
                  <a:ea typeface="Cambria Math" panose="02040503050406030204" pitchFamily="18" charset="0"/>
                </a:endParaRPr>
              </a:p>
              <a:p>
                <a:pPr marL="0" indent="0">
                  <a:buNone/>
                </a:pPr>
                <a:r>
                  <a:rPr lang="en-US" dirty="0">
                    <a:solidFill>
                      <a:schemeClr val="accent3">
                        <a:lumMod val="75000"/>
                      </a:schemeClr>
                    </a:solidFill>
                    <a:ea typeface="Cambria Math" panose="02040503050406030204" pitchFamily="18" charset="0"/>
                  </a:rPr>
                  <a:t>    and analogously for </a:t>
                </a:r>
                <a14:m>
                  <m:oMath xmlns:m="http://schemas.openxmlformats.org/officeDocument/2006/math">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𝑃</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𝐵</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m:t>
                    </m:r>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𝑄</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𝐵</m:t>
                        </m:r>
                      </m:sub>
                    </m:sSub>
                  </m:oMath>
                </a14:m>
                <a:endParaRPr lang="en-US" dirty="0">
                  <a:solidFill>
                    <a:schemeClr val="accent3">
                      <a:lumMod val="75000"/>
                    </a:schemeClr>
                  </a:solidFill>
                  <a:ea typeface="Cambria Math" panose="02040503050406030204" pitchFamily="18" charset="0"/>
                </a:endParaRPr>
              </a:p>
              <a:p>
                <a:r>
                  <a:rPr lang="en-US" dirty="0">
                    <a:solidFill>
                      <a:schemeClr val="accent3">
                        <a:lumMod val="75000"/>
                      </a:schemeClr>
                    </a:solidFill>
                    <a:ea typeface="Cambria Math" panose="02040503050406030204" pitchFamily="18" charset="0"/>
                  </a:rPr>
                  <a:t>Alice’s private key: </a:t>
                </a:r>
              </a:p>
              <a:p>
                <a:pPr lvl="1"/>
                <a:r>
                  <a:rPr lang="en-US" dirty="0">
                    <a:solidFill>
                      <a:schemeClr val="accent3">
                        <a:lumMod val="75000"/>
                      </a:schemeClr>
                    </a:solidFill>
                    <a:ea typeface="Cambria Math" panose="02040503050406030204" pitchFamily="18" charset="0"/>
                  </a:rPr>
                  <a:t>two integers </a:t>
                </a:r>
                <a14:m>
                  <m:oMath xmlns:m="http://schemas.openxmlformats.org/officeDocument/2006/math">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𝑚</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 </m:t>
                    </m:r>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𝑛</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r>
                      <a:rPr lang="en-US" dirty="0">
                        <a:solidFill>
                          <a:schemeClr val="accent3">
                            <a:lumMod val="75000"/>
                          </a:schemeClr>
                        </a:solidFill>
                        <a:latin typeface="Cambria Math" panose="02040503050406030204" pitchFamily="18" charset="0"/>
                        <a:ea typeface="Cambria Math" panose="02040503050406030204" pitchFamily="18" charset="0"/>
                      </a:rPr>
                      <m:t>∤</m:t>
                    </m:r>
                    <m:sSubSup>
                      <m:sSubSupPr>
                        <m:ctrlPr>
                          <a:rPr lang="en-US" b="0" i="1" dirty="0" smtClean="0">
                            <a:solidFill>
                              <a:schemeClr val="accent3">
                                <a:lumMod val="75000"/>
                              </a:schemeClr>
                            </a:solidFill>
                            <a:latin typeface="Cambria Math" panose="02040503050406030204" pitchFamily="18" charset="0"/>
                            <a:ea typeface="Cambria Math" panose="02040503050406030204" pitchFamily="18" charset="0"/>
                          </a:rPr>
                        </m:ctrlPr>
                      </m:sSubSupPr>
                      <m:e>
                        <m:r>
                          <a:rPr lang="en-US" i="1" dirty="0" smtClean="0">
                            <a:solidFill>
                              <a:schemeClr val="accent3">
                                <a:lumMod val="75000"/>
                              </a:schemeClr>
                            </a:solidFill>
                            <a:latin typeface="Cambria Math" panose="02040503050406030204" pitchFamily="18" charset="0"/>
                            <a:ea typeface="Cambria Math" panose="02040503050406030204" pitchFamily="18" charset="0"/>
                          </a:rPr>
                          <m:t>ℓ</m:t>
                        </m:r>
                      </m:e>
                      <m:sub>
                        <m:r>
                          <a:rPr lang="en-US" b="0" i="1" dirty="0" smtClean="0">
                            <a:solidFill>
                              <a:schemeClr val="accent3">
                                <a:lumMod val="75000"/>
                              </a:schemeClr>
                            </a:solidFill>
                            <a:latin typeface="Cambria Math" panose="02040503050406030204" pitchFamily="18" charset="0"/>
                            <a:ea typeface="Cambria Math" panose="02040503050406030204" pitchFamily="18" charset="0"/>
                          </a:rPr>
                          <m:t>𝐴</m:t>
                        </m:r>
                      </m:sub>
                      <m:sup>
                        <m:sSub>
                          <m:sSubPr>
                            <m:ctrlPr>
                              <a:rPr lang="en-US" b="0" i="1" dirty="0"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dirty="0" smtClean="0">
                                <a:solidFill>
                                  <a:schemeClr val="accent3">
                                    <a:lumMod val="75000"/>
                                  </a:schemeClr>
                                </a:solidFill>
                                <a:latin typeface="Cambria Math" panose="02040503050406030204" pitchFamily="18" charset="0"/>
                                <a:ea typeface="Cambria Math" panose="02040503050406030204" pitchFamily="18" charset="0"/>
                              </a:rPr>
                              <m:t>𝑒</m:t>
                            </m:r>
                          </m:e>
                          <m:sub>
                            <m:r>
                              <a:rPr lang="en-US" b="0" i="1" dirty="0" smtClean="0">
                                <a:solidFill>
                                  <a:schemeClr val="accent3">
                                    <a:lumMod val="75000"/>
                                  </a:schemeClr>
                                </a:solidFill>
                                <a:latin typeface="Cambria Math" panose="02040503050406030204" pitchFamily="18" charset="0"/>
                                <a:ea typeface="Cambria Math" panose="02040503050406030204" pitchFamily="18" charset="0"/>
                              </a:rPr>
                              <m:t>𝐴</m:t>
                            </m:r>
                          </m:sub>
                        </m:sSub>
                      </m:sup>
                    </m:sSubSup>
                  </m:oMath>
                </a14:m>
                <a:endParaRPr lang="en-US" b="0" dirty="0">
                  <a:solidFill>
                    <a:schemeClr val="accent3">
                      <a:lumMod val="75000"/>
                    </a:schemeClr>
                  </a:solidFill>
                  <a:ea typeface="Cambria Math" panose="02040503050406030204" pitchFamily="18" charset="0"/>
                </a:endParaRPr>
              </a:p>
              <a:p>
                <a:pPr lvl="1"/>
                <a:r>
                  <a:rPr lang="en-US" dirty="0">
                    <a:solidFill>
                      <a:schemeClr val="accent3">
                        <a:lumMod val="75000"/>
                      </a:schemeClr>
                    </a:solidFill>
                    <a:ea typeface="Cambria Math" panose="02040503050406030204" pitchFamily="18" charset="0"/>
                  </a:rPr>
                  <a:t>Isogeny </a:t>
                </a:r>
                <a14:m>
                  <m:oMath xmlns:m="http://schemas.openxmlformats.org/officeDocument/2006/math">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i="1" smtClean="0">
                            <a:solidFill>
                              <a:schemeClr val="accent3">
                                <a:lumMod val="75000"/>
                              </a:schemeClr>
                            </a:solidFill>
                            <a:latin typeface="Cambria Math" panose="02040503050406030204" pitchFamily="18" charset="0"/>
                            <a:ea typeface="Cambria Math" panose="02040503050406030204" pitchFamily="18" charset="0"/>
                          </a:rPr>
                          <m:t>𝜑</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m:t>
                    </m:r>
                    <m:r>
                      <a:rPr lang="en-US" b="0" i="1" smtClean="0">
                        <a:solidFill>
                          <a:schemeClr val="accent3">
                            <a:lumMod val="75000"/>
                          </a:schemeClr>
                        </a:solidFill>
                        <a:latin typeface="Cambria Math" panose="02040503050406030204" pitchFamily="18" charset="0"/>
                        <a:ea typeface="Cambria Math" panose="02040503050406030204" pitchFamily="18" charset="0"/>
                      </a:rPr>
                      <m:t>𝐸</m:t>
                    </m:r>
                    <m:r>
                      <a:rPr lang="en-US" b="0" i="1" smtClean="0">
                        <a:solidFill>
                          <a:schemeClr val="accent3">
                            <a:lumMod val="75000"/>
                          </a:schemeClr>
                        </a:solidFill>
                        <a:latin typeface="Cambria Math" panose="02040503050406030204" pitchFamily="18" charset="0"/>
                        <a:ea typeface="Cambria Math" panose="02040503050406030204" pitchFamily="18" charset="0"/>
                      </a:rPr>
                      <m:t>→</m:t>
                    </m:r>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𝐸</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oMath>
                </a14:m>
                <a:r>
                  <a:rPr lang="en-US" dirty="0">
                    <a:solidFill>
                      <a:schemeClr val="accent3">
                        <a:lumMod val="75000"/>
                      </a:schemeClr>
                    </a:solidFill>
                    <a:ea typeface="Cambria Math" panose="02040503050406030204" pitchFamily="18" charset="0"/>
                  </a:rPr>
                  <a:t> with kernel </a:t>
                </a:r>
                <a14:m>
                  <m:oMath xmlns:m="http://schemas.openxmlformats.org/officeDocument/2006/math">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&lt;</m:t>
                        </m:r>
                        <m:r>
                          <a:rPr lang="en-US" b="0" i="1" smtClean="0">
                            <a:solidFill>
                              <a:schemeClr val="accent3">
                                <a:lumMod val="75000"/>
                              </a:schemeClr>
                            </a:solidFill>
                            <a:latin typeface="Cambria Math" panose="02040503050406030204" pitchFamily="18" charset="0"/>
                            <a:ea typeface="Cambria Math" panose="02040503050406030204" pitchFamily="18" charset="0"/>
                          </a:rPr>
                          <m:t>𝑚</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𝑃</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m:t>
                    </m:r>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𝑛</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𝑄</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oMath>
                </a14:m>
                <a:r>
                  <a:rPr lang="en-US" dirty="0">
                    <a:solidFill>
                      <a:schemeClr val="accent3">
                        <a:lumMod val="75000"/>
                      </a:schemeClr>
                    </a:solidFill>
                    <a:ea typeface="Cambria Math" panose="02040503050406030204" pitchFamily="18" charset="0"/>
                  </a:rPr>
                  <a:t>&gt;</a:t>
                </a:r>
              </a:p>
              <a:p>
                <a:r>
                  <a:rPr lang="en-US" dirty="0">
                    <a:solidFill>
                      <a:schemeClr val="accent3">
                        <a:lumMod val="75000"/>
                      </a:schemeClr>
                    </a:solidFill>
                    <a:ea typeface="Cambria Math" panose="02040503050406030204" pitchFamily="18" charset="0"/>
                  </a:rPr>
                  <a:t>Alice’s public key: </a:t>
                </a:r>
                <a14:m>
                  <m:oMath xmlns:m="http://schemas.openxmlformats.org/officeDocument/2006/math">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𝐸</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oMath>
                </a14:m>
                <a:r>
                  <a:rPr lang="en-US" dirty="0">
                    <a:solidFill>
                      <a:schemeClr val="accent3">
                        <a:lumMod val="75000"/>
                      </a:schemeClr>
                    </a:solidFill>
                    <a:ea typeface="Cambria Math" panose="02040503050406030204" pitchFamily="18" charset="0"/>
                  </a:rPr>
                  <a:t>, and </a:t>
                </a:r>
                <a14:m>
                  <m:oMath xmlns:m="http://schemas.openxmlformats.org/officeDocument/2006/math">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i="1" smtClean="0">
                            <a:solidFill>
                              <a:schemeClr val="accent3">
                                <a:lumMod val="75000"/>
                              </a:schemeClr>
                            </a:solidFill>
                            <a:latin typeface="Cambria Math" panose="02040503050406030204" pitchFamily="18" charset="0"/>
                            <a:ea typeface="Cambria Math" panose="02040503050406030204" pitchFamily="18" charset="0"/>
                          </a:rPr>
                          <m:t>𝜑</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d>
                      <m:d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dPr>
                      <m:e>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𝑃</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𝐵</m:t>
                            </m:r>
                          </m:sub>
                        </m:sSub>
                      </m:e>
                    </m:d>
                    <m:r>
                      <a:rPr lang="en-US" b="0" i="1" smtClean="0">
                        <a:solidFill>
                          <a:schemeClr val="accent3">
                            <a:lumMod val="75000"/>
                          </a:schemeClr>
                        </a:solidFill>
                        <a:latin typeface="Cambria Math" panose="02040503050406030204" pitchFamily="18" charset="0"/>
                        <a:ea typeface="Cambria Math" panose="02040503050406030204" pitchFamily="18" charset="0"/>
                      </a:rPr>
                      <m:t>,</m:t>
                    </m:r>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i="1" smtClean="0">
                            <a:solidFill>
                              <a:schemeClr val="accent3">
                                <a:lumMod val="75000"/>
                              </a:schemeClr>
                            </a:solidFill>
                            <a:latin typeface="Cambria Math" panose="02040503050406030204" pitchFamily="18" charset="0"/>
                            <a:ea typeface="Cambria Math" panose="02040503050406030204" pitchFamily="18" charset="0"/>
                          </a:rPr>
                          <m:t>𝜑</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𝐴</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m:t>
                    </m:r>
                    <m:sSub>
                      <m:sSubPr>
                        <m:ctrlPr>
                          <a:rPr lang="en-US" b="0" i="1" smtClean="0">
                            <a:solidFill>
                              <a:schemeClr val="accent3">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ea typeface="Cambria Math" panose="02040503050406030204" pitchFamily="18" charset="0"/>
                          </a:rPr>
                          <m:t>𝑄</m:t>
                        </m:r>
                      </m:e>
                      <m:sub>
                        <m:r>
                          <a:rPr lang="en-US" b="0" i="1" smtClean="0">
                            <a:solidFill>
                              <a:schemeClr val="accent3">
                                <a:lumMod val="75000"/>
                              </a:schemeClr>
                            </a:solidFill>
                            <a:latin typeface="Cambria Math" panose="02040503050406030204" pitchFamily="18" charset="0"/>
                            <a:ea typeface="Cambria Math" panose="02040503050406030204" pitchFamily="18" charset="0"/>
                          </a:rPr>
                          <m:t>𝐵</m:t>
                        </m:r>
                      </m:sub>
                    </m:sSub>
                    <m:r>
                      <a:rPr lang="en-US" b="0" i="1" smtClean="0">
                        <a:solidFill>
                          <a:schemeClr val="accent3">
                            <a:lumMod val="75000"/>
                          </a:schemeClr>
                        </a:solidFill>
                        <a:latin typeface="Cambria Math" panose="02040503050406030204" pitchFamily="18" charset="0"/>
                        <a:ea typeface="Cambria Math" panose="02040503050406030204" pitchFamily="18" charset="0"/>
                      </a:rPr>
                      <m:t>)</m:t>
                    </m:r>
                  </m:oMath>
                </a14:m>
                <a:endParaRPr lang="en-US" dirty="0">
                  <a:solidFill>
                    <a:schemeClr val="accent3">
                      <a:lumMod val="75000"/>
                    </a:schemeClr>
                  </a:solidFill>
                  <a:ea typeface="Cambria Math" panose="02040503050406030204" pitchFamily="18" charset="0"/>
                </a:endParaRPr>
              </a:p>
              <a:p>
                <a:r>
                  <a:rPr lang="en-US" dirty="0">
                    <a:solidFill>
                      <a:schemeClr val="accent3">
                        <a:lumMod val="75000"/>
                      </a:schemeClr>
                    </a:solidFill>
                    <a:ea typeface="Cambria Math" panose="02040503050406030204" pitchFamily="18" charset="0"/>
                  </a:rPr>
                  <a:t>(Bob does the analogous thing)</a:t>
                </a:r>
              </a:p>
              <a:p>
                <a:pPr>
                  <a:lnSpc>
                    <a:spcPct val="120000"/>
                  </a:lnSpc>
                </a:pPr>
                <a:r>
                  <a:rPr lang="en-US" dirty="0">
                    <a:ea typeface="Cambria Math" panose="02040503050406030204" pitchFamily="18" charset="0"/>
                  </a:rPr>
                  <a:t>Alice computes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𝐵𝐴</m:t>
                        </m:r>
                      </m:sub>
                    </m:sSub>
                  </m:oMath>
                </a14:m>
                <a:r>
                  <a:rPr lang="en-US" dirty="0">
                    <a:ea typeface="Cambria Math" panose="02040503050406030204" pitchFamily="18" charset="0"/>
                  </a:rPr>
                  <a:t> with kernel </a:t>
                </a:r>
                <a14:m>
                  <m:oMath xmlns:m="http://schemas.openxmlformats.org/officeDocument/2006/math">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&lt;</m:t>
                        </m:r>
                        <m:r>
                          <a:rPr lang="en-US" b="0" i="1" smtClean="0">
                            <a:solidFill>
                              <a:srgbClr val="FF0000"/>
                            </a:solidFill>
                            <a:latin typeface="Cambria Math" panose="02040503050406030204" pitchFamily="18" charset="0"/>
                            <a:ea typeface="Cambria Math" panose="02040503050406030204" pitchFamily="18" charset="0"/>
                          </a:rPr>
                          <m:t>𝑚</m:t>
                        </m:r>
                      </m:e>
                      <m:sub>
                        <m:r>
                          <a:rPr lang="en-US" b="0" i="1" smtClean="0">
                            <a:solidFill>
                              <a:srgbClr val="FF0000"/>
                            </a:solidFill>
                            <a:latin typeface="Cambria Math" panose="02040503050406030204" pitchFamily="18" charset="0"/>
                            <a:ea typeface="Cambria Math" panose="02040503050406030204" pitchFamily="18" charset="0"/>
                          </a:rPr>
                          <m:t>𝐴</m:t>
                        </m:r>
                      </m:sub>
                    </m:sSub>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𝜑</m:t>
                        </m:r>
                      </m:e>
                      <m:sub>
                        <m:r>
                          <a:rPr lang="en-US" b="0" i="1" smtClean="0">
                            <a:solidFill>
                              <a:srgbClr val="0070C0"/>
                            </a:solidFill>
                            <a:latin typeface="Cambria Math" panose="02040503050406030204" pitchFamily="18" charset="0"/>
                            <a:ea typeface="Cambria Math" panose="02040503050406030204" pitchFamily="18" charset="0"/>
                          </a:rPr>
                          <m:t>𝐵</m:t>
                        </m:r>
                      </m:sub>
                    </m:sSub>
                    <m:d>
                      <m:dPr>
                        <m:ctrlPr>
                          <a:rPr lang="en-US" b="0" i="1" smtClean="0">
                            <a:solidFill>
                              <a:srgbClr val="0070C0"/>
                            </a:solidFill>
                            <a:latin typeface="Cambria Math" panose="02040503050406030204" pitchFamily="18" charset="0"/>
                            <a:ea typeface="Cambria Math" panose="02040503050406030204" pitchFamily="18" charset="0"/>
                          </a:rPr>
                        </m:ctrlPr>
                      </m:dPr>
                      <m:e>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𝑃</m:t>
                            </m:r>
                          </m:e>
                          <m:sub>
                            <m:r>
                              <a:rPr lang="en-US" b="0" i="1" smtClean="0">
                                <a:solidFill>
                                  <a:srgbClr val="0070C0"/>
                                </a:solidFill>
                                <a:latin typeface="Cambria Math" panose="02040503050406030204" pitchFamily="18" charset="0"/>
                                <a:ea typeface="Cambria Math" panose="02040503050406030204" pitchFamily="18" charset="0"/>
                              </a:rPr>
                              <m:t>𝐴</m:t>
                            </m:r>
                          </m:sub>
                        </m:sSub>
                      </m:e>
                    </m:d>
                    <m:r>
                      <a:rPr lang="en-US" b="0" i="1" smtClean="0">
                        <a:latin typeface="Cambria Math" panose="02040503050406030204" pitchFamily="18" charset="0"/>
                        <a:ea typeface="Cambria Math" panose="02040503050406030204" pitchFamily="18" charset="0"/>
                      </a:rPr>
                      <m:t>+</m:t>
                    </m:r>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𝑛</m:t>
                        </m:r>
                      </m:e>
                      <m:sub>
                        <m:r>
                          <a:rPr lang="en-US" b="0" i="1" smtClean="0">
                            <a:solidFill>
                              <a:srgbClr val="FF0000"/>
                            </a:solidFill>
                            <a:latin typeface="Cambria Math" panose="02040503050406030204" pitchFamily="18" charset="0"/>
                            <a:ea typeface="Cambria Math" panose="02040503050406030204" pitchFamily="18" charset="0"/>
                          </a:rPr>
                          <m:t>𝐴</m:t>
                        </m:r>
                      </m:sub>
                    </m:sSub>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𝜑</m:t>
                        </m:r>
                      </m:e>
                      <m:sub>
                        <m:r>
                          <a:rPr lang="en-US" b="0" i="1" smtClean="0">
                            <a:solidFill>
                              <a:srgbClr val="0070C0"/>
                            </a:solidFill>
                            <a:latin typeface="Cambria Math" panose="02040503050406030204" pitchFamily="18" charset="0"/>
                            <a:ea typeface="Cambria Math" panose="02040503050406030204" pitchFamily="18" charset="0"/>
                          </a:rPr>
                          <m:t>𝐵</m:t>
                        </m:r>
                      </m:sub>
                    </m:sSub>
                    <m:d>
                      <m:dPr>
                        <m:ctrlPr>
                          <a:rPr lang="en-US" b="0" i="1" smtClean="0">
                            <a:solidFill>
                              <a:srgbClr val="0070C0"/>
                            </a:solidFill>
                            <a:latin typeface="Cambria Math" panose="02040503050406030204" pitchFamily="18" charset="0"/>
                            <a:ea typeface="Cambria Math" panose="02040503050406030204" pitchFamily="18" charset="0"/>
                          </a:rPr>
                        </m:ctrlPr>
                      </m:dPr>
                      <m:e>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𝑄</m:t>
                            </m:r>
                          </m:e>
                          <m:sub>
                            <m:r>
                              <a:rPr lang="en-US" b="0" i="1" smtClean="0">
                                <a:solidFill>
                                  <a:srgbClr val="0070C0"/>
                                </a:solidFill>
                                <a:latin typeface="Cambria Math" panose="02040503050406030204" pitchFamily="18" charset="0"/>
                                <a:ea typeface="Cambria Math" panose="02040503050406030204" pitchFamily="18" charset="0"/>
                              </a:rPr>
                              <m:t>𝐴</m:t>
                            </m:r>
                          </m:sub>
                        </m:sSub>
                      </m:e>
                    </m:d>
                    <m:r>
                      <a:rPr lang="en-US" b="0" i="1" smtClean="0">
                        <a:latin typeface="Cambria Math" panose="02040503050406030204" pitchFamily="18" charset="0"/>
                        <a:ea typeface="Cambria Math" panose="02040503050406030204" pitchFamily="18" charset="0"/>
                      </a:rPr>
                      <m:t>&gt;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𝐵</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𝐴</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𝐴</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𝐴</m:t>
                            </m:r>
                          </m:sub>
                        </m:sSub>
                      </m:e>
                    </m:d>
                    <m:r>
                      <a:rPr lang="en-US" b="0" i="1" smtClean="0">
                        <a:latin typeface="Cambria Math" panose="02040503050406030204" pitchFamily="18" charset="0"/>
                        <a:ea typeface="Cambria Math" panose="02040503050406030204" pitchFamily="18" charset="0"/>
                      </a:rPr>
                      <m:t>&gt; </m:t>
                    </m:r>
                  </m:oMath>
                </a14:m>
                <a:endParaRPr lang="en-US" b="0" i="1" dirty="0">
                  <a:latin typeface="Cambria Math" panose="02040503050406030204" pitchFamily="18" charset="0"/>
                  <a:ea typeface="Cambria Math" panose="02040503050406030204" pitchFamily="18" charset="0"/>
                </a:endParaRPr>
              </a:p>
              <a:p>
                <a:pPr marL="0" indent="0">
                  <a:buNone/>
                </a:pPr>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𝐵</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𝐴</m:t>
                            </m:r>
                          </m:sub>
                        </m:sSub>
                      </m:e>
                    </m:d>
                    <m:r>
                      <a:rPr lang="en-US" b="0" i="1" smtClean="0">
                        <a:latin typeface="Cambria Math" panose="02040503050406030204" pitchFamily="18" charset="0"/>
                        <a:ea typeface="Cambria Math" panose="02040503050406030204" pitchFamily="18" charset="0"/>
                      </a:rPr>
                      <m:t>&gt;</m:t>
                    </m:r>
                  </m:oMath>
                </a14:m>
                <a:r>
                  <a:rPr lang="en-US" b="0" dirty="0">
                    <a:ea typeface="Cambria Math" panose="02040503050406030204" pitchFamily="18" charset="0"/>
                  </a:rPr>
                  <a:t> </a:t>
                </a:r>
              </a:p>
              <a:p>
                <a:pPr marL="0" indent="0">
                  <a:buNone/>
                </a:pPr>
                <a:r>
                  <a:rPr lang="en-US" b="0" dirty="0">
                    <a:ea typeface="Cambria Math" panose="02040503050406030204" pitchFamily="18" charset="0"/>
                  </a:rPr>
                  <a:t>…. and Bob does similarly</a:t>
                </a:r>
              </a:p>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𝐵𝐴</m:t>
                        </m:r>
                      </m:sub>
                    </m:sSub>
                    <m:r>
                      <a:rPr lang="en-US" dirty="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𝐸</m:t>
                        </m:r>
                      </m:e>
                      <m:sub>
                        <m:r>
                          <a:rPr lang="en-US" b="0" i="1" dirty="0" smtClean="0">
                            <a:latin typeface="Cambria Math" panose="02040503050406030204" pitchFamily="18" charset="0"/>
                            <a:ea typeface="Cambria Math" panose="02040503050406030204" pitchFamily="18" charset="0"/>
                          </a:rPr>
                          <m:t>𝐴𝐵</m:t>
                        </m:r>
                        <m:r>
                          <a:rPr lang="en-US" b="0" i="1" dirty="0" smtClean="0">
                            <a:latin typeface="Cambria Math" panose="02040503050406030204" pitchFamily="18" charset="0"/>
                            <a:ea typeface="Cambria Math" panose="02040503050406030204" pitchFamily="18" charset="0"/>
                          </a:rPr>
                          <m:t> </m:t>
                        </m:r>
                      </m:sub>
                    </m:sSub>
                  </m:oMath>
                </a14:m>
                <a:r>
                  <a:rPr lang="en-US" dirty="0">
                    <a:ea typeface="Cambria Math" panose="02040503050406030204" pitchFamily="18" charset="0"/>
                  </a:rPr>
                  <a:t>and the shared secret is </a:t>
                </a:r>
                <a14:m>
                  <m:oMath xmlns:m="http://schemas.openxmlformats.org/officeDocument/2006/math">
                    <m:r>
                      <a:rPr lang="en-US" b="0" i="1" smtClean="0">
                        <a:latin typeface="Cambria Math" panose="02040503050406030204" pitchFamily="18" charset="0"/>
                        <a:ea typeface="Cambria Math" panose="02040503050406030204" pitchFamily="18" charset="0"/>
                      </a:rPr>
                      <m:t>𝑗</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𝐴𝐵</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𝐵𝐴</m:t>
                        </m:r>
                      </m:sub>
                    </m:sSub>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838200" y="1825625"/>
                <a:ext cx="10515600" cy="4351338"/>
              </a:xfrm>
              <a:prstGeom prst="rect">
                <a:avLst/>
              </a:prstGeom>
              <a:blipFill>
                <a:blip r:embed="rId3"/>
                <a:stretch>
                  <a:fillRect l="-754" t="-2241" b="-700"/>
                </a:stretch>
              </a:blipFill>
            </p:spPr>
            <p:txBody>
              <a:bodyPr/>
              <a:lstStyle/>
              <a:p>
                <a:r>
                  <a:rPr lang="en-US">
                    <a:noFill/>
                  </a:rPr>
                  <a:t> </a:t>
                </a:r>
              </a:p>
            </p:txBody>
          </p:sp>
        </mc:Fallback>
      </mc:AlternateContent>
    </p:spTree>
    <p:extLst>
      <p:ext uri="{BB962C8B-B14F-4D97-AF65-F5344CB8AC3E}">
        <p14:creationId xmlns:p14="http://schemas.microsoft.com/office/powerpoint/2010/main" val="125624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KeyGen</a:t>
            </a:r>
            <a:r>
              <a:rPr lang="en-US" dirty="0"/>
              <a:t> details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Recall, need two independent points of order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oMath>
                </a14:m>
                <a:endParaRPr lang="en-US" dirty="0"/>
              </a:p>
              <a:p>
                <a:pPr lvl="1"/>
                <a:r>
                  <a:rPr lang="en-US" dirty="0"/>
                  <a:t>Use base field and trace-zero torsion subgroups</a:t>
                </a:r>
              </a:p>
              <a:p>
                <a:pPr lvl="1"/>
                <a:r>
                  <a:rPr lang="en-US" b="0" dirty="0"/>
                  <a:t>Base field: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oMath>
                </a14:m>
                <a:r>
                  <a:rPr lang="en-US" dirty="0"/>
                  <a:t>, generated by &lt;</a:t>
                </a:r>
                <a:r>
                  <a:rPr lang="en-US" i="1" dirty="0"/>
                  <a:t>P</a:t>
                </a:r>
                <a:r>
                  <a:rPr lang="en-US" dirty="0"/>
                  <a:t>&gt;</a:t>
                </a:r>
              </a:p>
              <a:p>
                <a:pPr lvl="1"/>
                <a:r>
                  <a:rPr lang="en-US" dirty="0"/>
                  <a:t>Let </a:t>
                </a:r>
                <a14:m>
                  <m:oMath xmlns:m="http://schemas.openxmlformats.org/officeDocument/2006/math">
                    <m:r>
                      <a:rPr lang="en-US" i="1" smtClean="0">
                        <a:latin typeface="Cambria Math" panose="02040503050406030204" pitchFamily="18" charset="0"/>
                        <a:ea typeface="Cambria Math" panose="02040503050406030204" pitchFamily="18" charset="0"/>
                      </a:rPr>
                      <m:t>𝜏</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𝑖𝑦</m:t>
                    </m:r>
                    <m:r>
                      <a:rPr lang="en-US" b="0" i="1" smtClean="0">
                        <a:latin typeface="Cambria Math" panose="02040503050406030204" pitchFamily="18" charset="0"/>
                        <a:ea typeface="Cambria Math" panose="02040503050406030204" pitchFamily="18" charset="0"/>
                      </a:rPr>
                      <m:t>)</m:t>
                    </m:r>
                  </m:oMath>
                </a14:m>
                <a:r>
                  <a:rPr lang="en-US" dirty="0"/>
                  <a:t>, 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a14:m>
                <a:endParaRPr lang="en-US" dirty="0"/>
              </a:p>
              <a:p>
                <a:pPr lvl="1"/>
                <a:r>
                  <a:rPr lang="en-US" dirty="0"/>
                  <a:t>Trace-zero:  Use &lt;</a:t>
                </a: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𝜏</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m:t>
                        </m:r>
                      </m:e>
                    </m:d>
                  </m:oMath>
                </a14:m>
                <a:r>
                  <a:rPr lang="en-US" dirty="0"/>
                  <a:t>&gt;, which has order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oMath>
                </a14:m>
                <a:r>
                  <a:rPr lang="en-US" dirty="0"/>
                  <a:t>, and is independent of </a:t>
                </a:r>
                <a:r>
                  <a:rPr lang="en-US" i="1" dirty="0"/>
                  <a:t>P</a:t>
                </a:r>
              </a:p>
              <a:p>
                <a:pPr lvl="2"/>
                <a:r>
                  <a:rPr lang="en-US" dirty="0" err="1"/>
                  <a:t>Tr</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e>
                    </m:d>
                    <m:r>
                      <a:rPr lang="en-US" b="0" i="1" smtClean="0">
                        <a:latin typeface="Cambria Math" panose="02040503050406030204" pitchFamily="18" charset="0"/>
                      </a:rPr>
                      <m:t>=</m:t>
                    </m:r>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m:t>
                    </m:r>
                    <m:r>
                      <a:rPr lang="en-US" b="0" i="1" smtClean="0">
                        <a:latin typeface="Cambria Math" panose="02040503050406030204" pitchFamily="18" charset="0"/>
                      </a:rPr>
                      <m:t>𝐹𝑟𝑜𝑏</m:t>
                    </m:r>
                    <m:d>
                      <m:dPr>
                        <m:ctrlPr>
                          <a:rPr lang="en-US" b="0" i="1" smtClean="0">
                            <a:latin typeface="Cambria Math" panose="02040503050406030204" pitchFamily="18" charset="0"/>
                          </a:rPr>
                        </m:ctrlPr>
                      </m:dPr>
                      <m:e>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𝑖𝑦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𝑖𝑦</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𝒪</m:t>
                    </m:r>
                  </m:oMath>
                </a14:m>
                <a:endParaRPr lang="en-US" dirty="0"/>
              </a:p>
              <a:p>
                <a:pPr lvl="2"/>
                <a:r>
                  <a:rPr lang="en-US" dirty="0"/>
                  <a:t>Only needs two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𝑝</m:t>
                        </m:r>
                      </m:sub>
                    </m:sSub>
                  </m:oMath>
                </a14:m>
                <a:r>
                  <a:rPr lang="en-US" dirty="0"/>
                  <a:t>-elements to represent this, instead of four</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239</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𝑧</m:t>
                            </m:r>
                          </m:e>
                        </m:rad>
                      </m:e>
                    </m:d>
                    <m:r>
                      <a:rPr lang="en-US" b="0" i="1" smtClean="0">
                        <a:latin typeface="Cambria Math" panose="02040503050406030204" pitchFamily="18" charset="0"/>
                      </a:rPr>
                      <m:t>, </m:t>
                    </m:r>
                  </m:oMath>
                </a14:m>
                <a:r>
                  <a:rPr lang="en-US" dirty="0"/>
                  <a:t>for smallest </a:t>
                </a:r>
                <a:r>
                  <a:rPr lang="en-US" i="1" dirty="0"/>
                  <a:t>z</a:t>
                </a:r>
                <a:r>
                  <a:rPr lang="en-US" dirty="0"/>
                  <a:t> (which is 11),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𝜏</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e>
                    </m:d>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𝐵</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372</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6,</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3</m:t>
                                </m:r>
                              </m:sup>
                            </m:sSup>
                            <m:r>
                              <a:rPr lang="en-US" b="0" i="1" smtClean="0">
                                <a:latin typeface="Cambria Math" panose="02040503050406030204" pitchFamily="18" charset="0"/>
                              </a:rPr>
                              <m:t>+6</m:t>
                            </m:r>
                          </m:e>
                        </m:rad>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𝜏</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𝐵</m:t>
                            </m:r>
                          </m:sub>
                        </m:sSub>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47177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KeyGen</a:t>
            </a:r>
            <a:r>
              <a:rPr lang="en-US" dirty="0"/>
              <a:t> details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Alice needs to choose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oMath>
                </a14:m>
                <a:r>
                  <a:rPr lang="en-US" dirty="0"/>
                  <a:t> so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𝐴</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𝐴</m:t>
                        </m:r>
                      </m:sub>
                    </m:sSub>
                    <m:r>
                      <a:rPr lang="en-US" b="0" i="1" smtClean="0">
                        <a:latin typeface="Cambria Math" panose="02040503050406030204" pitchFamily="18" charset="0"/>
                      </a:rPr>
                      <m:t> </m:t>
                    </m:r>
                  </m:oMath>
                </a14:m>
                <a:r>
                  <a:rPr lang="en-US" dirty="0"/>
                  <a:t>has order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𝐴</m:t>
                            </m:r>
                          </m:sub>
                        </m:sSub>
                      </m:sup>
                    </m:sSup>
                  </m:oMath>
                </a14:m>
                <a:endParaRPr lang="en-US" dirty="0"/>
              </a:p>
              <a:p>
                <a:r>
                  <a:rPr lang="en-US" dirty="0"/>
                  <a:t>She randomly chooses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−1</m:t>
                        </m:r>
                      </m:e>
                    </m:d>
                  </m:oMath>
                </a14:m>
                <a:r>
                  <a:rPr lang="en-US" dirty="0"/>
                  <a:t> and sets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𝐴</m:t>
                        </m:r>
                      </m:sub>
                    </m:sSub>
                  </m:oMath>
                </a14:m>
                <a:endParaRPr lang="en-US" dirty="0"/>
              </a:p>
              <a:p>
                <a:pPr lvl="1"/>
                <a:r>
                  <a:rPr lang="en-US" dirty="0"/>
                  <a:t>Easy proof shows it has full order</a:t>
                </a:r>
              </a:p>
              <a:p>
                <a:pPr lvl="1"/>
                <a:r>
                  <a:rPr lang="en-US" dirty="0"/>
                  <a:t>Only reaches 1/3 of possible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sub>
                    </m:sSub>
                  </m:oMath>
                </a14:m>
                <a:endParaRPr lang="en-US" dirty="0"/>
              </a:p>
              <a:p>
                <a:r>
                  <a:rPr lang="en-US" dirty="0"/>
                  <a:t>Bob does the same, but with </a:t>
                </a:r>
                <a:r>
                  <a:rPr lang="en-US" i="1" dirty="0"/>
                  <a:t>B’s</a:t>
                </a:r>
                <a:r>
                  <a:rPr lang="en-US" dirty="0"/>
                  <a:t> instead of </a:t>
                </a:r>
                <a:r>
                  <a:rPr lang="en-US" i="1" dirty="0"/>
                  <a:t>A</a:t>
                </a:r>
                <a:r>
                  <a:rPr lang="en-US" dirty="0"/>
                  <a:t>’s and 3 instead of 2</a:t>
                </a:r>
              </a:p>
              <a:p>
                <a:r>
                  <a:rPr lang="en-US" dirty="0"/>
                  <a:t>They then still need to compute their isogenies…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63490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isogenies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Let </a:t>
                </a:r>
                <a:r>
                  <a:rPr lang="en-US" i="1" dirty="0"/>
                  <a:t>R</a:t>
                </a:r>
                <a:r>
                  <a:rPr lang="en-US" dirty="0"/>
                  <a:t> be a point of order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oMath>
                </a14:m>
                <a:r>
                  <a:rPr lang="en-US" dirty="0"/>
                  <a:t>.  How to compute isogeny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 </m:t>
                    </m:r>
                  </m:oMath>
                </a14:m>
                <a:r>
                  <a:rPr lang="en-US" dirty="0"/>
                  <a:t>with kernel &lt;</a:t>
                </a:r>
                <a:r>
                  <a:rPr lang="en-US" i="1" dirty="0"/>
                  <a:t>R</a:t>
                </a:r>
                <a:r>
                  <a:rPr lang="en-US" dirty="0"/>
                  <a:t>&gt;?</a:t>
                </a:r>
              </a:p>
              <a:p>
                <a:endParaRPr lang="en-US" dirty="0"/>
              </a:p>
              <a:p>
                <a:r>
                  <a:rPr lang="en-US" dirty="0"/>
                  <a:t>Example: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127</m:t>
                            </m:r>
                          </m:sub>
                        </m:sSub>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+114</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+79</m:t>
                    </m:r>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=128</m:t>
                    </m:r>
                  </m:oMath>
                </a14:m>
                <a:endParaRPr lang="en-US" b="0" dirty="0">
                  <a:ea typeface="Cambria Math" panose="02040503050406030204" pitchFamily="18" charset="0"/>
                </a:endParaRPr>
              </a:p>
              <a:p>
                <a:pPr marL="0" indent="0">
                  <a:buNone/>
                </a:pPr>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34,29</m:t>
                        </m:r>
                      </m:e>
                    </m:d>
                  </m:oMath>
                </a14:m>
                <a:r>
                  <a:rPr lang="en-US" b="0" dirty="0">
                    <a:ea typeface="Cambria Math" panose="02040503050406030204" pitchFamily="18" charset="0"/>
                  </a:rPr>
                  <a:t> has order 16</a:t>
                </a:r>
              </a:p>
              <a:p>
                <a:r>
                  <a:rPr lang="en-US" dirty="0" err="1">
                    <a:ea typeface="Cambria Math" panose="02040503050406030204" pitchFamily="18" charset="0"/>
                  </a:rPr>
                  <a:t>Velu’s</a:t>
                </a:r>
                <a:r>
                  <a:rPr lang="en-US" dirty="0">
                    <a:ea typeface="Cambria Math" panose="02040503050406030204" pitchFamily="18" charset="0"/>
                  </a:rPr>
                  <a:t> formula directly needs </a:t>
                </a:r>
                <a:r>
                  <a:rPr lang="en-US" i="1" dirty="0">
                    <a:ea typeface="Cambria Math" panose="02040503050406030204" pitchFamily="18" charset="0"/>
                  </a:rPr>
                  <a:t>R,</a:t>
                </a:r>
                <a:r>
                  <a:rPr lang="en-US" dirty="0">
                    <a:ea typeface="Cambria Math" panose="02040503050406030204" pitchFamily="18" charset="0"/>
                  </a:rPr>
                  <a:t>2</a:t>
                </a:r>
                <a:r>
                  <a:rPr lang="en-US" i="1" dirty="0">
                    <a:ea typeface="Cambria Math" panose="02040503050406030204" pitchFamily="18" charset="0"/>
                  </a:rPr>
                  <a:t>R,….,</a:t>
                </a:r>
                <a:r>
                  <a:rPr lang="en-US" dirty="0">
                    <a:ea typeface="Cambria Math" panose="02040503050406030204" pitchFamily="18" charset="0"/>
                  </a:rPr>
                  <a:t>15</a:t>
                </a:r>
                <a:r>
                  <a:rPr lang="en-US" i="1" dirty="0">
                    <a:ea typeface="Cambria Math" panose="02040503050406030204" pitchFamily="18" charset="0"/>
                  </a:rPr>
                  <a:t>R, </a:t>
                </a:r>
                <a:r>
                  <a:rPr lang="en-US" dirty="0">
                    <a:ea typeface="Cambria Math" panose="02040503050406030204" pitchFamily="18" charset="0"/>
                  </a:rPr>
                  <a:t>then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16</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work</a:t>
                </a:r>
              </a:p>
              <a:p>
                <a:endParaRPr lang="en-US" dirty="0">
                  <a:ea typeface="Cambria Math" panose="02040503050406030204" pitchFamily="18" charset="0"/>
                </a:endParaRPr>
              </a:p>
              <a:p>
                <a:r>
                  <a:rPr lang="en-US" b="0" dirty="0">
                    <a:solidFill>
                      <a:schemeClr val="bg1"/>
                    </a:solidFill>
                    <a:ea typeface="Cambria Math" panose="02040503050406030204" pitchFamily="18" charset="0"/>
                  </a:rPr>
                  <a:t>Better:  </a:t>
                </a:r>
                <a14:m>
                  <m:oMath xmlns:m="http://schemas.openxmlformats.org/officeDocument/2006/math">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𝜙</m:t>
                        </m:r>
                      </m:e>
                      <m:sub>
                        <m:r>
                          <a:rPr lang="en-US" b="0" i="1" smtClean="0">
                            <a:solidFill>
                              <a:schemeClr val="bg1"/>
                            </a:solidFill>
                            <a:latin typeface="Cambria Math" panose="02040503050406030204" pitchFamily="18" charset="0"/>
                            <a:ea typeface="Cambria Math" panose="02040503050406030204" pitchFamily="18" charset="0"/>
                          </a:rPr>
                          <m:t>𝑅</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𝜙</m:t>
                        </m:r>
                      </m:e>
                      <m:sub>
                        <m:r>
                          <a:rPr lang="en-US" b="0" i="1" smtClean="0">
                            <a:solidFill>
                              <a:schemeClr val="bg1"/>
                            </a:solidFill>
                            <a:latin typeface="Cambria Math" panose="02040503050406030204" pitchFamily="18" charset="0"/>
                            <a:ea typeface="Cambria Math" panose="02040503050406030204" pitchFamily="18" charset="0"/>
                          </a:rPr>
                          <m:t>3</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𝜙</m:t>
                        </m:r>
                      </m:e>
                      <m:sub>
                        <m:r>
                          <a:rPr lang="en-US" b="0" i="1" smtClean="0">
                            <a:solidFill>
                              <a:schemeClr val="bg1"/>
                            </a:solidFill>
                            <a:latin typeface="Cambria Math" panose="02040503050406030204" pitchFamily="18" charset="0"/>
                            <a:ea typeface="Cambria Math" panose="02040503050406030204" pitchFamily="18" charset="0"/>
                          </a:rPr>
                          <m:t>2</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𝜙</m:t>
                        </m:r>
                      </m:e>
                      <m:sub>
                        <m:r>
                          <a:rPr lang="en-US" b="0" i="1" smtClean="0">
                            <a:solidFill>
                              <a:schemeClr val="bg1"/>
                            </a:solidFill>
                            <a:latin typeface="Cambria Math" panose="02040503050406030204" pitchFamily="18" charset="0"/>
                            <a:ea typeface="Cambria Math" panose="02040503050406030204" pitchFamily="18" charset="0"/>
                          </a:rPr>
                          <m:t>1</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𝜙</m:t>
                        </m:r>
                      </m:e>
                      <m:sub>
                        <m:r>
                          <a:rPr lang="en-US" b="0" i="1" smtClean="0">
                            <a:solidFill>
                              <a:schemeClr val="bg1"/>
                            </a:solidFill>
                            <a:latin typeface="Cambria Math" panose="02040503050406030204" pitchFamily="18" charset="0"/>
                            <a:ea typeface="Cambria Math" panose="02040503050406030204" pitchFamily="18" charset="0"/>
                          </a:rPr>
                          <m:t>0</m:t>
                        </m:r>
                      </m:sub>
                    </m:sSub>
                  </m:oMath>
                </a14:m>
                <a:r>
                  <a:rPr lang="en-US" b="0" dirty="0">
                    <a:solidFill>
                      <a:schemeClr val="bg1"/>
                    </a:solidFill>
                    <a:ea typeface="Cambria Math" panose="02040503050406030204" pitchFamily="18" charset="0"/>
                  </a:rPr>
                  <a:t>, each </a:t>
                </a:r>
                <a14:m>
                  <m:oMath xmlns:m="http://schemas.openxmlformats.org/officeDocument/2006/math">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𝜙</m:t>
                        </m:r>
                      </m:e>
                      <m:sub>
                        <m:r>
                          <a:rPr lang="en-US" b="0" i="1" smtClean="0">
                            <a:solidFill>
                              <a:schemeClr val="bg1"/>
                            </a:solidFill>
                            <a:latin typeface="Cambria Math" panose="02040503050406030204" pitchFamily="18" charset="0"/>
                            <a:ea typeface="Cambria Math" panose="02040503050406030204" pitchFamily="18" charset="0"/>
                          </a:rPr>
                          <m:t>𝑖</m:t>
                        </m:r>
                      </m:sub>
                    </m:sSub>
                  </m:oMath>
                </a14:m>
                <a:r>
                  <a:rPr lang="en-US" b="0" dirty="0">
                    <a:solidFill>
                      <a:schemeClr val="bg1"/>
                    </a:solidFill>
                    <a:ea typeface="Cambria Math" panose="02040503050406030204" pitchFamily="18" charset="0"/>
                  </a:rPr>
                  <a:t> is of degree 2, </a:t>
                </a:r>
                <a14:m>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𝑂</m:t>
                    </m:r>
                    <m:r>
                      <a:rPr lang="en-US" b="0" i="1" smtClean="0">
                        <a:solidFill>
                          <a:schemeClr val="bg1"/>
                        </a:solidFill>
                        <a:latin typeface="Cambria Math" panose="02040503050406030204" pitchFamily="18" charset="0"/>
                        <a:ea typeface="Cambria Math" panose="02040503050406030204" pitchFamily="18" charset="0"/>
                      </a:rPr>
                      <m:t>(</m:t>
                    </m:r>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2</m:t>
                        </m:r>
                      </m:e>
                      <m:sup>
                        <m:r>
                          <a:rPr lang="en-US" b="0" i="1" smtClean="0">
                            <a:solidFill>
                              <a:schemeClr val="bg1"/>
                            </a:solidFill>
                            <a:latin typeface="Cambria Math" panose="02040503050406030204" pitchFamily="18" charset="0"/>
                            <a:ea typeface="Cambria Math" panose="02040503050406030204" pitchFamily="18" charset="0"/>
                          </a:rPr>
                          <m:t>3</m:t>
                        </m:r>
                      </m:sup>
                    </m:sSup>
                    <m:r>
                      <a:rPr lang="en-US" b="0" i="1" smtClean="0">
                        <a:solidFill>
                          <a:schemeClr val="bg1"/>
                        </a:solidFill>
                        <a:latin typeface="Cambria Math" panose="02040503050406030204" pitchFamily="18" charset="0"/>
                        <a:ea typeface="Cambria Math" panose="02040503050406030204" pitchFamily="18" charset="0"/>
                      </a:rPr>
                      <m:t>)</m:t>
                    </m:r>
                  </m:oMath>
                </a14:m>
                <a:r>
                  <a:rPr lang="en-US" b="0" dirty="0">
                    <a:solidFill>
                      <a:schemeClr val="bg1"/>
                    </a:solidFill>
                    <a:ea typeface="Cambria Math" panose="02040503050406030204" pitchFamily="18" charset="0"/>
                  </a:rPr>
                  <a:t> work</a:t>
                </a:r>
              </a:p>
              <a:p>
                <a:r>
                  <a:rPr lang="en-US" dirty="0">
                    <a:solidFill>
                      <a:schemeClr val="bg1"/>
                    </a:solidFill>
                    <a:ea typeface="Cambria Math" panose="02040503050406030204" pitchFamily="18" charset="0"/>
                  </a:rPr>
                  <a:t>2-isogeny:  </a:t>
                </a:r>
                <a14:m>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(0,0)</m:t>
                    </m:r>
                  </m:oMath>
                </a14:m>
                <a:r>
                  <a:rPr lang="en-US" b="0" dirty="0">
                    <a:solidFill>
                      <a:schemeClr val="bg1"/>
                    </a:solidFill>
                    <a:ea typeface="Cambria Math" panose="02040503050406030204" pitchFamily="18" charset="0"/>
                  </a:rPr>
                  <a:t> on </a:t>
                </a:r>
                <a14:m>
                  <m:oMath xmlns:m="http://schemas.openxmlformats.org/officeDocument/2006/math">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𝑦</m:t>
                        </m:r>
                      </m:e>
                      <m:sup>
                        <m:r>
                          <a:rPr lang="en-US" b="0" i="1" smtClean="0">
                            <a:solidFill>
                              <a:schemeClr val="bg1"/>
                            </a:solidFill>
                            <a:latin typeface="Cambria Math" panose="02040503050406030204" pitchFamily="18" charset="0"/>
                            <a:ea typeface="Cambria Math" panose="02040503050406030204" pitchFamily="18" charset="0"/>
                          </a:rPr>
                          <m:t>2</m:t>
                        </m:r>
                      </m:sup>
                    </m:sSup>
                    <m:r>
                      <a:rPr lang="en-US" b="0" i="1" smtClean="0">
                        <a:solidFill>
                          <a:schemeClr val="bg1"/>
                        </a:solidFill>
                        <a:latin typeface="Cambria Math" panose="02040503050406030204" pitchFamily="18" charset="0"/>
                        <a:ea typeface="Cambria Math" panose="02040503050406030204" pitchFamily="18" charset="0"/>
                      </a:rPr>
                      <m:t>=</m:t>
                    </m:r>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𝑥</m:t>
                        </m:r>
                      </m:e>
                      <m:sup>
                        <m:r>
                          <a:rPr lang="en-US" b="0" i="1" smtClean="0">
                            <a:solidFill>
                              <a:schemeClr val="bg1"/>
                            </a:solidFill>
                            <a:latin typeface="Cambria Math" panose="02040503050406030204" pitchFamily="18" charset="0"/>
                            <a:ea typeface="Cambria Math" panose="02040503050406030204" pitchFamily="18" charset="0"/>
                          </a:rPr>
                          <m:t>3</m:t>
                        </m:r>
                      </m:sup>
                    </m:sSup>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𝐴</m:t>
                    </m:r>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𝑥</m:t>
                        </m:r>
                      </m:e>
                      <m:sup>
                        <m:r>
                          <a:rPr lang="en-US" b="0" i="1" smtClean="0">
                            <a:solidFill>
                              <a:schemeClr val="bg1"/>
                            </a:solidFill>
                            <a:latin typeface="Cambria Math" panose="02040503050406030204" pitchFamily="18" charset="0"/>
                            <a:ea typeface="Cambria Math" panose="02040503050406030204" pitchFamily="18" charset="0"/>
                          </a:rPr>
                          <m:t>2</m:t>
                        </m:r>
                      </m:sup>
                    </m:sSup>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𝑥</m:t>
                    </m:r>
                  </m:oMath>
                </a14:m>
                <a:endParaRPr lang="en-US" b="0" dirty="0">
                  <a:solidFill>
                    <a:schemeClr val="bg1"/>
                  </a:solidFill>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b="0" i="1" smtClean="0">
                              <a:solidFill>
                                <a:schemeClr val="bg1"/>
                              </a:solidFill>
                              <a:latin typeface="Cambria Math" panose="02040503050406030204" pitchFamily="18" charset="0"/>
                              <a:ea typeface="Cambria Math" panose="02040503050406030204" pitchFamily="18" charset="0"/>
                            </a:rPr>
                          </m:ctrlPr>
                        </m:dPr>
                        <m:e>
                          <m:r>
                            <a:rPr lang="en-US" b="0" i="1" smtClean="0">
                              <a:solidFill>
                                <a:schemeClr val="bg1"/>
                              </a:solidFill>
                              <a:latin typeface="Cambria Math" panose="02040503050406030204" pitchFamily="18" charset="0"/>
                              <a:ea typeface="Cambria Math" panose="02040503050406030204" pitchFamily="18" charset="0"/>
                            </a:rPr>
                            <m:t>𝑥</m:t>
                          </m:r>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𝑦</m:t>
                          </m:r>
                        </m:e>
                      </m:d>
                      <m:r>
                        <a:rPr lang="en-US" b="0" i="1" smtClean="0">
                          <a:solidFill>
                            <a:schemeClr val="bg1"/>
                          </a:solidFill>
                          <a:latin typeface="Cambria Math" panose="02040503050406030204" pitchFamily="18" charset="0"/>
                          <a:ea typeface="Cambria Math" panose="02040503050406030204" pitchFamily="18" charset="0"/>
                        </a:rPr>
                        <m:t>→(</m:t>
                      </m:r>
                      <m:box>
                        <m:boxPr>
                          <m:ctrlPr>
                            <a:rPr lang="en-US" b="0" i="1" smtClean="0">
                              <a:solidFill>
                                <a:schemeClr val="bg1"/>
                              </a:solidFill>
                              <a:latin typeface="Cambria Math" panose="02040503050406030204" pitchFamily="18" charset="0"/>
                              <a:ea typeface="Cambria Math" panose="02040503050406030204" pitchFamily="18" charset="0"/>
                            </a:rPr>
                          </m:ctrlPr>
                        </m:boxPr>
                        <m:e>
                          <m:argPr>
                            <m:argSz m:val="-1"/>
                          </m:argPr>
                          <m:f>
                            <m:fPr>
                              <m:ctrlPr>
                                <a:rPr lang="en-US" b="0" i="1" smtClean="0">
                                  <a:solidFill>
                                    <a:schemeClr val="bg1"/>
                                  </a:solidFill>
                                  <a:latin typeface="Cambria Math" panose="02040503050406030204" pitchFamily="18" charset="0"/>
                                  <a:ea typeface="Cambria Math" panose="02040503050406030204" pitchFamily="18" charset="0"/>
                                </a:rPr>
                              </m:ctrlPr>
                            </m:fPr>
                            <m:num>
                              <m:sSup>
                                <m:sSupPr>
                                  <m:ctrlPr>
                                    <a:rPr lang="en-US" b="0" i="1" smtClean="0">
                                      <a:solidFill>
                                        <a:schemeClr val="bg1"/>
                                      </a:solidFill>
                                      <a:latin typeface="Cambria Math" panose="02040503050406030204" pitchFamily="18" charset="0"/>
                                      <a:ea typeface="Cambria Math" panose="02040503050406030204" pitchFamily="18" charset="0"/>
                                    </a:rPr>
                                  </m:ctrlPr>
                                </m:sSupPr>
                                <m:e>
                                  <m:d>
                                    <m:dPr>
                                      <m:ctrlPr>
                                        <a:rPr lang="en-US" b="0" i="1" smtClean="0">
                                          <a:solidFill>
                                            <a:schemeClr val="bg1"/>
                                          </a:solidFill>
                                          <a:latin typeface="Cambria Math" panose="02040503050406030204" pitchFamily="18" charset="0"/>
                                          <a:ea typeface="Cambria Math" panose="02040503050406030204" pitchFamily="18" charset="0"/>
                                        </a:rPr>
                                      </m:ctrlPr>
                                    </m:dPr>
                                    <m:e>
                                      <m:r>
                                        <a:rPr lang="en-US" b="0" i="1" smtClean="0">
                                          <a:solidFill>
                                            <a:schemeClr val="bg1"/>
                                          </a:solidFill>
                                          <a:latin typeface="Cambria Math" panose="02040503050406030204" pitchFamily="18" charset="0"/>
                                          <a:ea typeface="Cambria Math" panose="02040503050406030204" pitchFamily="18" charset="0"/>
                                        </a:rPr>
                                        <m:t>𝑥</m:t>
                                      </m:r>
                                      <m:r>
                                        <a:rPr lang="en-US" b="0" i="1" smtClean="0">
                                          <a:solidFill>
                                            <a:schemeClr val="bg1"/>
                                          </a:solidFill>
                                          <a:latin typeface="Cambria Math" panose="02040503050406030204" pitchFamily="18" charset="0"/>
                                          <a:ea typeface="Cambria Math" panose="02040503050406030204" pitchFamily="18" charset="0"/>
                                        </a:rPr>
                                        <m:t>−1</m:t>
                                      </m:r>
                                    </m:e>
                                  </m:d>
                                </m:e>
                                <m:sup>
                                  <m:r>
                                    <a:rPr lang="en-US" b="0" i="1" smtClean="0">
                                      <a:solidFill>
                                        <a:schemeClr val="bg1"/>
                                      </a:solidFill>
                                      <a:latin typeface="Cambria Math" panose="02040503050406030204" pitchFamily="18" charset="0"/>
                                      <a:ea typeface="Cambria Math" panose="02040503050406030204" pitchFamily="18" charset="0"/>
                                    </a:rPr>
                                    <m:t>2</m:t>
                                  </m:r>
                                </m:sup>
                              </m:sSup>
                            </m:num>
                            <m:den>
                              <m:r>
                                <a:rPr lang="en-US" b="0" i="1" smtClean="0">
                                  <a:solidFill>
                                    <a:schemeClr val="bg1"/>
                                  </a:solidFill>
                                  <a:latin typeface="Cambria Math" panose="02040503050406030204" pitchFamily="18" charset="0"/>
                                  <a:ea typeface="Cambria Math" panose="02040503050406030204" pitchFamily="18" charset="0"/>
                                </a:rPr>
                                <m:t>𝑥</m:t>
                              </m:r>
                            </m:den>
                          </m:f>
                        </m:e>
                      </m:box>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𝑦</m:t>
                      </m:r>
                      <m:r>
                        <a:rPr lang="en-US" b="0" i="1" smtClean="0">
                          <a:solidFill>
                            <a:schemeClr val="bg1"/>
                          </a:solidFill>
                          <a:latin typeface="Cambria Math" panose="02040503050406030204" pitchFamily="18" charset="0"/>
                          <a:ea typeface="Cambria Math" panose="02040503050406030204" pitchFamily="18" charset="0"/>
                        </a:rPr>
                        <m:t>(1−</m:t>
                      </m:r>
                      <m:box>
                        <m:boxPr>
                          <m:ctrlPr>
                            <a:rPr lang="en-US" b="0" i="1" smtClean="0">
                              <a:solidFill>
                                <a:schemeClr val="bg1"/>
                              </a:solidFill>
                              <a:latin typeface="Cambria Math" panose="02040503050406030204" pitchFamily="18" charset="0"/>
                              <a:ea typeface="Cambria Math" panose="02040503050406030204" pitchFamily="18" charset="0"/>
                            </a:rPr>
                          </m:ctrlPr>
                        </m:boxPr>
                        <m:e>
                          <m:argPr>
                            <m:argSz m:val="-1"/>
                          </m:argPr>
                          <m:f>
                            <m:fPr>
                              <m:ctrlPr>
                                <a:rPr lang="en-US" b="0" i="1" smtClean="0">
                                  <a:solidFill>
                                    <a:schemeClr val="bg1"/>
                                  </a:solidFill>
                                  <a:latin typeface="Cambria Math" panose="02040503050406030204" pitchFamily="18" charset="0"/>
                                  <a:ea typeface="Cambria Math" panose="02040503050406030204" pitchFamily="18" charset="0"/>
                                </a:rPr>
                              </m:ctrlPr>
                            </m:fPr>
                            <m:num>
                              <m:r>
                                <a:rPr lang="en-US" b="0" i="1" smtClean="0">
                                  <a:solidFill>
                                    <a:schemeClr val="bg1"/>
                                  </a:solidFill>
                                  <a:latin typeface="Cambria Math" panose="02040503050406030204" pitchFamily="18" charset="0"/>
                                  <a:ea typeface="Cambria Math" panose="02040503050406030204" pitchFamily="18" charset="0"/>
                                </a:rPr>
                                <m:t>1</m:t>
                              </m:r>
                            </m:num>
                            <m:den>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𝑥</m:t>
                                  </m:r>
                                </m:e>
                                <m:sup>
                                  <m:r>
                                    <a:rPr lang="en-US" b="0" i="1" smtClean="0">
                                      <a:solidFill>
                                        <a:schemeClr val="bg1"/>
                                      </a:solidFill>
                                      <a:latin typeface="Cambria Math" panose="02040503050406030204" pitchFamily="18" charset="0"/>
                                      <a:ea typeface="Cambria Math" panose="02040503050406030204" pitchFamily="18" charset="0"/>
                                    </a:rPr>
                                    <m:t>2</m:t>
                                  </m:r>
                                </m:sup>
                              </m:sSup>
                            </m:den>
                          </m:f>
                        </m:e>
                      </m:box>
                      <m:r>
                        <a:rPr lang="en-US" b="0" i="1" smtClean="0">
                          <a:solidFill>
                            <a:schemeClr val="bg1"/>
                          </a:solidFill>
                          <a:latin typeface="Cambria Math" panose="02040503050406030204" pitchFamily="18" charset="0"/>
                          <a:ea typeface="Cambria Math" panose="02040503050406030204" pitchFamily="18" charset="0"/>
                        </a:rPr>
                        <m:t>))</m:t>
                      </m:r>
                    </m:oMath>
                  </m:oMathPara>
                </a14:m>
                <a:endParaRPr lang="en-US" b="0" dirty="0">
                  <a:solidFill>
                    <a:schemeClr val="bg1"/>
                  </a:solidFill>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101"/>
                </a:stretch>
              </a:blipFill>
            </p:spPr>
            <p:txBody>
              <a:bodyPr/>
              <a:lstStyle/>
              <a:p>
                <a:r>
                  <a:rPr lang="en-US">
                    <a:noFill/>
                  </a:rPr>
                  <a:t> </a:t>
                </a:r>
              </a:p>
            </p:txBody>
          </p:sp>
        </mc:Fallback>
      </mc:AlternateContent>
    </p:spTree>
    <p:extLst>
      <p:ext uri="{BB962C8B-B14F-4D97-AF65-F5344CB8AC3E}">
        <p14:creationId xmlns:p14="http://schemas.microsoft.com/office/powerpoint/2010/main" val="294700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US" sz="2500" dirty="0"/>
              <a:t>Costello, Longa, </a:t>
            </a:r>
            <a:r>
              <a:rPr lang="en-US" sz="2500" dirty="0" err="1"/>
              <a:t>Naehrig</a:t>
            </a:r>
            <a:r>
              <a:rPr lang="en-US" sz="2500" dirty="0"/>
              <a:t>. </a:t>
            </a:r>
            <a:r>
              <a:rPr lang="en-US" dirty="0"/>
              <a:t>"Efficient Algorithms for Supersingular Isogeny </a:t>
            </a:r>
            <a:r>
              <a:rPr lang="en-US" dirty="0" err="1"/>
              <a:t>Diffie</a:t>
            </a:r>
            <a:r>
              <a:rPr lang="en-US" dirty="0"/>
              <a:t>-Hellman." </a:t>
            </a:r>
            <a:r>
              <a:rPr lang="en-US" sz="2200" i="1" dirty="0"/>
              <a:t>Advances in Cryptology – CRYPTO 2016 Proceedings,</a:t>
            </a:r>
            <a:r>
              <a:rPr lang="en-US" sz="2200" dirty="0"/>
              <a:t> Springer Berlin Heidelberg, 2016.</a:t>
            </a:r>
          </a:p>
          <a:p>
            <a:pPr marL="0" indent="0">
              <a:buNone/>
            </a:pPr>
            <a:r>
              <a:rPr lang="en-US" sz="1900" dirty="0">
                <a:hlinkClick r:id="rId2"/>
              </a:rPr>
              <a:t>https://eprint.iacr.org/2016/413.pdf</a:t>
            </a:r>
            <a:endParaRPr lang="en-US" sz="1900" dirty="0"/>
          </a:p>
          <a:p>
            <a:pPr marL="0" indent="0">
              <a:buNone/>
            </a:pPr>
            <a:endParaRPr lang="en-US" sz="1900" dirty="0"/>
          </a:p>
          <a:p>
            <a:r>
              <a:rPr lang="en-US" sz="2500" dirty="0"/>
              <a:t>Galbraith, Petit, Shani, </a:t>
            </a:r>
            <a:r>
              <a:rPr lang="en-US" sz="2500" dirty="0" err="1"/>
              <a:t>Ti</a:t>
            </a:r>
            <a:r>
              <a:rPr lang="en-US" dirty="0"/>
              <a:t>. "On the Security of Supersingular Isogeny Cryptosystems." </a:t>
            </a:r>
            <a:r>
              <a:rPr lang="en-US" sz="2200" i="1" dirty="0"/>
              <a:t>Advances in Cryptology–ASIACRYPT 2016 Proceedings, </a:t>
            </a:r>
            <a:r>
              <a:rPr lang="en-US" sz="2200" dirty="0"/>
              <a:t>Springer Berlin Heidelberg, 2016.</a:t>
            </a:r>
          </a:p>
          <a:p>
            <a:pPr marL="0" indent="0">
              <a:buNone/>
            </a:pPr>
            <a:r>
              <a:rPr lang="en-US" sz="1900" dirty="0">
                <a:hlinkClick r:id="rId3"/>
              </a:rPr>
              <a:t>http://eprint.iacr.org/2016/859.pdf</a:t>
            </a:r>
            <a:endParaRPr lang="en-US" sz="1900" dirty="0"/>
          </a:p>
          <a:p>
            <a:pPr marL="0" indent="0">
              <a:buNone/>
            </a:pPr>
            <a:endParaRPr lang="en-US" sz="1900" dirty="0"/>
          </a:p>
          <a:p>
            <a:r>
              <a:rPr lang="en-US" sz="2500" dirty="0"/>
              <a:t>Galbraith, Petit, and Silva</a:t>
            </a:r>
            <a:r>
              <a:rPr lang="en-US" dirty="0"/>
              <a:t>. "Signature Schemes Based On Supersingular Isogeny Problems.“, </a:t>
            </a:r>
            <a:r>
              <a:rPr lang="en-US" sz="2200" dirty="0"/>
              <a:t>2016</a:t>
            </a:r>
          </a:p>
          <a:p>
            <a:pPr marL="0" indent="0">
              <a:buNone/>
            </a:pPr>
            <a:r>
              <a:rPr lang="en-US" sz="1900" dirty="0">
                <a:hlinkClick r:id="rId4"/>
              </a:rPr>
              <a:t>http://eprint.iacr.org/2016/1154.pdf</a:t>
            </a:r>
            <a:endParaRPr lang="en-US" sz="1900" dirty="0"/>
          </a:p>
        </p:txBody>
      </p:sp>
    </p:spTree>
    <p:extLst>
      <p:ext uri="{BB962C8B-B14F-4D97-AF65-F5344CB8AC3E}">
        <p14:creationId xmlns:p14="http://schemas.microsoft.com/office/powerpoint/2010/main" val="293241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isogenies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Let </a:t>
                </a:r>
                <a:r>
                  <a:rPr lang="en-US" i="1" dirty="0"/>
                  <a:t>R</a:t>
                </a:r>
                <a:r>
                  <a:rPr lang="en-US" dirty="0"/>
                  <a:t> be a point of order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oMath>
                </a14:m>
                <a:r>
                  <a:rPr lang="en-US" dirty="0"/>
                  <a:t>.  How to compute isogeny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 </m:t>
                    </m:r>
                  </m:oMath>
                </a14:m>
                <a:r>
                  <a:rPr lang="en-US" dirty="0"/>
                  <a:t>with kernel &lt;</a:t>
                </a:r>
                <a:r>
                  <a:rPr lang="en-US" i="1" dirty="0"/>
                  <a:t>R</a:t>
                </a:r>
                <a:r>
                  <a:rPr lang="en-US" dirty="0"/>
                  <a:t>&gt;?</a:t>
                </a:r>
              </a:p>
              <a:p>
                <a:endParaRPr lang="en-US" dirty="0"/>
              </a:p>
              <a:p>
                <a:r>
                  <a:rPr lang="en-US" dirty="0"/>
                  <a:t>Example: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127</m:t>
                            </m:r>
                          </m:sub>
                        </m:sSub>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+114</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+79</m:t>
                    </m:r>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=128</m:t>
                    </m:r>
                  </m:oMath>
                </a14:m>
                <a:endParaRPr lang="en-US" b="0" dirty="0">
                  <a:ea typeface="Cambria Math" panose="02040503050406030204" pitchFamily="18" charset="0"/>
                </a:endParaRPr>
              </a:p>
              <a:p>
                <a:pPr marL="0" indent="0">
                  <a:buNone/>
                </a:pPr>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34,29</m:t>
                        </m:r>
                      </m:e>
                    </m:d>
                  </m:oMath>
                </a14:m>
                <a:r>
                  <a:rPr lang="en-US" b="0" dirty="0">
                    <a:ea typeface="Cambria Math" panose="02040503050406030204" pitchFamily="18" charset="0"/>
                  </a:rPr>
                  <a:t> has order 16</a:t>
                </a:r>
              </a:p>
              <a:p>
                <a:r>
                  <a:rPr lang="en-US" dirty="0" err="1">
                    <a:ea typeface="Cambria Math" panose="02040503050406030204" pitchFamily="18" charset="0"/>
                  </a:rPr>
                  <a:t>Velu’s</a:t>
                </a:r>
                <a:r>
                  <a:rPr lang="en-US" dirty="0">
                    <a:ea typeface="Cambria Math" panose="02040503050406030204" pitchFamily="18" charset="0"/>
                  </a:rPr>
                  <a:t> formula directly needs </a:t>
                </a:r>
                <a:r>
                  <a:rPr lang="en-US" i="1" dirty="0">
                    <a:ea typeface="Cambria Math" panose="02040503050406030204" pitchFamily="18" charset="0"/>
                  </a:rPr>
                  <a:t>R,</a:t>
                </a:r>
                <a:r>
                  <a:rPr lang="en-US" dirty="0">
                    <a:ea typeface="Cambria Math" panose="02040503050406030204" pitchFamily="18" charset="0"/>
                  </a:rPr>
                  <a:t>2</a:t>
                </a:r>
                <a:r>
                  <a:rPr lang="en-US" i="1" dirty="0">
                    <a:ea typeface="Cambria Math" panose="02040503050406030204" pitchFamily="18" charset="0"/>
                  </a:rPr>
                  <a:t>R,….,</a:t>
                </a:r>
                <a:r>
                  <a:rPr lang="en-US" dirty="0">
                    <a:ea typeface="Cambria Math" panose="02040503050406030204" pitchFamily="18" charset="0"/>
                  </a:rPr>
                  <a:t>15</a:t>
                </a:r>
                <a:r>
                  <a:rPr lang="en-US" i="1" dirty="0">
                    <a:ea typeface="Cambria Math" panose="02040503050406030204" pitchFamily="18" charset="0"/>
                  </a:rPr>
                  <a:t>R, </a:t>
                </a:r>
                <a:r>
                  <a:rPr lang="en-US" dirty="0">
                    <a:ea typeface="Cambria Math" panose="02040503050406030204" pitchFamily="18" charset="0"/>
                  </a:rPr>
                  <a:t>then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16</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work</a:t>
                </a:r>
              </a:p>
              <a:p>
                <a:endParaRPr lang="en-US" dirty="0">
                  <a:ea typeface="Cambria Math" panose="02040503050406030204" pitchFamily="18" charset="0"/>
                </a:endParaRPr>
              </a:p>
              <a:p>
                <a:r>
                  <a:rPr lang="en-US" b="0" dirty="0">
                    <a:ea typeface="Cambria Math" panose="02040503050406030204" pitchFamily="18" charset="0"/>
                  </a:rPr>
                  <a:t>Better: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0</m:t>
                        </m:r>
                      </m:sub>
                    </m:sSub>
                  </m:oMath>
                </a14:m>
                <a:r>
                  <a:rPr lang="en-US" b="0" dirty="0">
                    <a:ea typeface="Cambria Math" panose="02040503050406030204" pitchFamily="18" charset="0"/>
                  </a:rPr>
                  <a:t>, each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𝑖</m:t>
                        </m:r>
                      </m:sub>
                    </m:sSub>
                  </m:oMath>
                </a14:m>
                <a:r>
                  <a:rPr lang="en-US" b="0" dirty="0">
                    <a:ea typeface="Cambria Math" panose="02040503050406030204" pitchFamily="18" charset="0"/>
                  </a:rPr>
                  <a:t> is of degree 2,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work</a:t>
                </a:r>
              </a:p>
              <a:p>
                <a:r>
                  <a:rPr lang="en-US" dirty="0">
                    <a:ea typeface="Cambria Math" panose="02040503050406030204" pitchFamily="18" charset="0"/>
                  </a:rPr>
                  <a:t>2-isogeny:  </a:t>
                </a:r>
                <a14:m>
                  <m:oMath xmlns:m="http://schemas.openxmlformats.org/officeDocument/2006/math">
                    <m:r>
                      <a:rPr lang="en-US" b="0" i="1" smtClean="0">
                        <a:latin typeface="Cambria Math" panose="02040503050406030204" pitchFamily="18" charset="0"/>
                        <a:ea typeface="Cambria Math" panose="02040503050406030204" pitchFamily="18" charset="0"/>
                      </a:rPr>
                      <m:t>(0,0)</m:t>
                    </m:r>
                  </m:oMath>
                </a14:m>
                <a:r>
                  <a:rPr lang="en-US" b="0" dirty="0">
                    <a:ea typeface="Cambria Math" panose="02040503050406030204" pitchFamily="18" charset="0"/>
                  </a:rPr>
                  <a:t> on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𝑥</m:t>
                              </m:r>
                            </m:den>
                          </m:f>
                        </m:e>
                      </m:box>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101"/>
                </a:stretch>
              </a:blipFill>
            </p:spPr>
            <p:txBody>
              <a:bodyPr/>
              <a:lstStyle/>
              <a:p>
                <a:r>
                  <a:rPr lang="en-US">
                    <a:noFill/>
                  </a:rPr>
                  <a:t> </a:t>
                </a:r>
              </a:p>
            </p:txBody>
          </p:sp>
        </mc:Fallback>
      </mc:AlternateContent>
    </p:spTree>
    <p:extLst>
      <p:ext uri="{BB962C8B-B14F-4D97-AF65-F5344CB8AC3E}">
        <p14:creationId xmlns:p14="http://schemas.microsoft.com/office/powerpoint/2010/main" val="385211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spTree>
    <p:extLst>
      <p:ext uri="{BB962C8B-B14F-4D97-AF65-F5344CB8AC3E}">
        <p14:creationId xmlns:p14="http://schemas.microsoft.com/office/powerpoint/2010/main" val="2519587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i="1">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19" name="Group 18"/>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9927375" y="2608437"/>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9927375" y="2608437"/>
                <a:ext cx="1307409" cy="276999"/>
              </a:xfrm>
              <a:prstGeom prst="rect">
                <a:avLst/>
              </a:prstGeom>
              <a:blipFill>
                <a:blip r:embed="rId11"/>
                <a:stretch>
                  <a:fillRect l="-4206" t="-2222" r="-6542" b="-35556"/>
                </a:stretch>
              </a:blipFill>
            </p:spPr>
            <p:txBody>
              <a:bodyPr/>
              <a:lstStyle/>
              <a:p>
                <a:r>
                  <a:rPr lang="en-US">
                    <a:noFill/>
                  </a:rPr>
                  <a:t> </a:t>
                </a:r>
              </a:p>
            </p:txBody>
          </p:sp>
        </mc:Fallback>
      </mc:AlternateContent>
      <p:grpSp>
        <p:nvGrpSpPr>
          <p:cNvPr id="23" name="Group 22"/>
          <p:cNvGrpSpPr/>
          <p:nvPr/>
        </p:nvGrpSpPr>
        <p:grpSpPr>
          <a:xfrm>
            <a:off x="9350293" y="2885436"/>
            <a:ext cx="563752" cy="602613"/>
            <a:chOff x="8877027" y="1964124"/>
            <a:chExt cx="563752" cy="602613"/>
          </a:xfrm>
        </p:grpSpPr>
        <p:cxnSp>
          <p:nvCxnSpPr>
            <p:cNvPr id="24" name="Straight Arrow Connector 23"/>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2"/>
                  <a:stretch>
                    <a:fillRect l="-25000" t="-4444" r="-25000" b="-3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p:cNvSpPr txBox="1"/>
              <p:nvPr/>
            </p:nvSpPr>
            <p:spPr>
              <a:xfrm>
                <a:off x="9244263" y="3488049"/>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244263" y="3488049"/>
                <a:ext cx="426655" cy="276999"/>
              </a:xfrm>
              <a:prstGeom prst="rect">
                <a:avLst/>
              </a:prstGeom>
              <a:blipFill>
                <a:blip r:embed="rId13"/>
                <a:stretch>
                  <a:fillRect l="-11429" r="-5714" b="-15217"/>
                </a:stretch>
              </a:blipFill>
            </p:spPr>
            <p:txBody>
              <a:bodyPr/>
              <a:lstStyle/>
              <a:p>
                <a:r>
                  <a:rPr lang="en-US">
                    <a:noFill/>
                  </a:rPr>
                  <a:t> </a:t>
                </a:r>
              </a:p>
            </p:txBody>
          </p:sp>
        </mc:Fallback>
      </mc:AlternateContent>
      <p:grpSp>
        <p:nvGrpSpPr>
          <p:cNvPr id="26" name="Group 25"/>
          <p:cNvGrpSpPr/>
          <p:nvPr/>
        </p:nvGrpSpPr>
        <p:grpSpPr>
          <a:xfrm>
            <a:off x="8775030" y="3764430"/>
            <a:ext cx="563752" cy="602613"/>
            <a:chOff x="8877027" y="1964124"/>
            <a:chExt cx="563752" cy="602613"/>
          </a:xfrm>
        </p:grpSpPr>
        <p:cxnSp>
          <p:nvCxnSpPr>
            <p:cNvPr id="27" name="Straight Arrow Connector 2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4"/>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8654715" y="4399130"/>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654715" y="4399130"/>
                <a:ext cx="426655" cy="276999"/>
              </a:xfrm>
              <a:prstGeom prst="rect">
                <a:avLst/>
              </a:prstGeom>
              <a:blipFill>
                <a:blip r:embed="rId15"/>
                <a:stretch>
                  <a:fillRect l="-12857" r="-4286" b="-15556"/>
                </a:stretch>
              </a:blipFill>
            </p:spPr>
            <p:txBody>
              <a:bodyPr/>
              <a:lstStyle/>
              <a:p>
                <a:r>
                  <a:rPr lang="en-US">
                    <a:noFill/>
                  </a:rPr>
                  <a:t> </a:t>
                </a:r>
              </a:p>
            </p:txBody>
          </p:sp>
        </mc:Fallback>
      </mc:AlternateContent>
      <p:grpSp>
        <p:nvGrpSpPr>
          <p:cNvPr id="29" name="Group 28"/>
          <p:cNvGrpSpPr/>
          <p:nvPr/>
        </p:nvGrpSpPr>
        <p:grpSpPr>
          <a:xfrm>
            <a:off x="10135752" y="2927136"/>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6"/>
                  <a:stretch>
                    <a:fillRect l="-27451" r="-5882"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68505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i="1">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a14:m>
                <a:r>
                  <a:rPr lang="en-US" dirty="0"/>
                  <a:t>, need </a:t>
                </a:r>
                <a14:m>
                  <m:oMath xmlns:m="http://schemas.openxmlformats.org/officeDocument/2006/math">
                    <m:r>
                      <a:rPr lang="en-US" b="0" i="0"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a14:m>
                <a:r>
                  <a:rPr lang="en-US" dirty="0"/>
                  <a:t> (which has order 2)</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19" name="Group 18"/>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9927375" y="2608437"/>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9927375" y="2608437"/>
                <a:ext cx="1307409" cy="276999"/>
              </a:xfrm>
              <a:prstGeom prst="rect">
                <a:avLst/>
              </a:prstGeom>
              <a:blipFill>
                <a:blip r:embed="rId11"/>
                <a:stretch>
                  <a:fillRect l="-4206" t="-2222" r="-6542" b="-35556"/>
                </a:stretch>
              </a:blipFill>
            </p:spPr>
            <p:txBody>
              <a:bodyPr/>
              <a:lstStyle/>
              <a:p>
                <a:r>
                  <a:rPr lang="en-US">
                    <a:noFill/>
                  </a:rPr>
                  <a:t> </a:t>
                </a:r>
              </a:p>
            </p:txBody>
          </p:sp>
        </mc:Fallback>
      </mc:AlternateContent>
      <p:grpSp>
        <p:nvGrpSpPr>
          <p:cNvPr id="23" name="Group 22"/>
          <p:cNvGrpSpPr/>
          <p:nvPr/>
        </p:nvGrpSpPr>
        <p:grpSpPr>
          <a:xfrm>
            <a:off x="9350293" y="2885436"/>
            <a:ext cx="563752" cy="602613"/>
            <a:chOff x="8877027" y="1964124"/>
            <a:chExt cx="563752" cy="602613"/>
          </a:xfrm>
        </p:grpSpPr>
        <p:cxnSp>
          <p:nvCxnSpPr>
            <p:cNvPr id="24" name="Straight Arrow Connector 23"/>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2"/>
                  <a:stretch>
                    <a:fillRect l="-25000" t="-4444" r="-25000" b="-3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p:cNvSpPr txBox="1"/>
              <p:nvPr/>
            </p:nvSpPr>
            <p:spPr>
              <a:xfrm>
                <a:off x="9244263" y="3488049"/>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244263" y="3488049"/>
                <a:ext cx="426655" cy="276999"/>
              </a:xfrm>
              <a:prstGeom prst="rect">
                <a:avLst/>
              </a:prstGeom>
              <a:blipFill>
                <a:blip r:embed="rId13"/>
                <a:stretch>
                  <a:fillRect l="-11429" r="-5714" b="-15217"/>
                </a:stretch>
              </a:blipFill>
            </p:spPr>
            <p:txBody>
              <a:bodyPr/>
              <a:lstStyle/>
              <a:p>
                <a:r>
                  <a:rPr lang="en-US">
                    <a:noFill/>
                  </a:rPr>
                  <a:t> </a:t>
                </a:r>
              </a:p>
            </p:txBody>
          </p:sp>
        </mc:Fallback>
      </mc:AlternateContent>
      <p:grpSp>
        <p:nvGrpSpPr>
          <p:cNvPr id="26" name="Group 25"/>
          <p:cNvGrpSpPr/>
          <p:nvPr/>
        </p:nvGrpSpPr>
        <p:grpSpPr>
          <a:xfrm>
            <a:off x="8775030" y="3764430"/>
            <a:ext cx="563752" cy="602613"/>
            <a:chOff x="8877027" y="1964124"/>
            <a:chExt cx="563752" cy="602613"/>
          </a:xfrm>
        </p:grpSpPr>
        <p:cxnSp>
          <p:nvCxnSpPr>
            <p:cNvPr id="27" name="Straight Arrow Connector 2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4"/>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8654715" y="4399130"/>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654715" y="4399130"/>
                <a:ext cx="426655" cy="276999"/>
              </a:xfrm>
              <a:prstGeom prst="rect">
                <a:avLst/>
              </a:prstGeom>
              <a:blipFill>
                <a:blip r:embed="rId15"/>
                <a:stretch>
                  <a:fillRect l="-12857" r="-4286" b="-15556"/>
                </a:stretch>
              </a:blipFill>
            </p:spPr>
            <p:txBody>
              <a:bodyPr/>
              <a:lstStyle/>
              <a:p>
                <a:r>
                  <a:rPr lang="en-US">
                    <a:noFill/>
                  </a:rPr>
                  <a:t> </a:t>
                </a:r>
              </a:p>
            </p:txBody>
          </p:sp>
        </mc:Fallback>
      </mc:AlternateContent>
      <p:grpSp>
        <p:nvGrpSpPr>
          <p:cNvPr id="29" name="Group 28"/>
          <p:cNvGrpSpPr/>
          <p:nvPr/>
        </p:nvGrpSpPr>
        <p:grpSpPr>
          <a:xfrm>
            <a:off x="10135752" y="2927136"/>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6"/>
                  <a:stretch>
                    <a:fillRect l="-27451" r="-588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2" name="TextBox 31"/>
              <p:cNvSpPr txBox="1"/>
              <p:nvPr/>
            </p:nvSpPr>
            <p:spPr>
              <a:xfrm>
                <a:off x="10352489" y="3498776"/>
                <a:ext cx="1302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0352489" y="3498776"/>
                <a:ext cx="1302088" cy="276999"/>
              </a:xfrm>
              <a:prstGeom prst="rect">
                <a:avLst/>
              </a:prstGeom>
              <a:blipFill>
                <a:blip r:embed="rId17"/>
                <a:stretch>
                  <a:fillRect l="-3738" t="-2222" r="-6075" b="-35556"/>
                </a:stretch>
              </a:blipFill>
            </p:spPr>
            <p:txBody>
              <a:bodyPr/>
              <a:lstStyle/>
              <a:p>
                <a:r>
                  <a:rPr lang="en-US">
                    <a:noFill/>
                  </a:rPr>
                  <a:t> </a:t>
                </a:r>
              </a:p>
            </p:txBody>
          </p:sp>
        </mc:Fallback>
      </mc:AlternateContent>
      <p:grpSp>
        <p:nvGrpSpPr>
          <p:cNvPr id="33" name="Group 32"/>
          <p:cNvGrpSpPr/>
          <p:nvPr/>
        </p:nvGrpSpPr>
        <p:grpSpPr>
          <a:xfrm>
            <a:off x="9834082" y="3784723"/>
            <a:ext cx="563752" cy="602613"/>
            <a:chOff x="8877027" y="1964124"/>
            <a:chExt cx="563752" cy="602613"/>
          </a:xfrm>
        </p:grpSpPr>
        <p:cxnSp>
          <p:nvCxnSpPr>
            <p:cNvPr id="34" name="Straight Arrow Connector 33"/>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8"/>
                  <a:stretch>
                    <a:fillRect l="-23214" t="-4444" r="-26786" b="-3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TextBox 35"/>
              <p:cNvSpPr txBox="1"/>
              <p:nvPr/>
            </p:nvSpPr>
            <p:spPr>
              <a:xfrm>
                <a:off x="9695963" y="4368847"/>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9695963" y="4368847"/>
                <a:ext cx="431978" cy="276999"/>
              </a:xfrm>
              <a:prstGeom prst="rect">
                <a:avLst/>
              </a:prstGeom>
              <a:blipFill>
                <a:blip r:embed="rId19"/>
                <a:stretch>
                  <a:fillRect l="-12857" r="-5714" b="-15556"/>
                </a:stretch>
              </a:blipFill>
            </p:spPr>
            <p:txBody>
              <a:bodyPr/>
              <a:lstStyle/>
              <a:p>
                <a:r>
                  <a:rPr lang="en-US">
                    <a:noFill/>
                  </a:rPr>
                  <a:t> </a:t>
                </a:r>
              </a:p>
            </p:txBody>
          </p:sp>
        </mc:Fallback>
      </mc:AlternateContent>
      <p:grpSp>
        <p:nvGrpSpPr>
          <p:cNvPr id="37" name="Group 36"/>
          <p:cNvGrpSpPr/>
          <p:nvPr/>
        </p:nvGrpSpPr>
        <p:grpSpPr>
          <a:xfrm>
            <a:off x="10612555" y="3796517"/>
            <a:ext cx="524992" cy="602613"/>
            <a:chOff x="9547720" y="1964124"/>
            <a:chExt cx="524992" cy="602613"/>
          </a:xfrm>
        </p:grpSpPr>
        <p:cxnSp>
          <p:nvCxnSpPr>
            <p:cNvPr id="38" name="Straight Arrow Connector 37"/>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20"/>
                  <a:stretch>
                    <a:fillRect l="-26923" r="-5769" b="-32609"/>
                  </a:stretch>
                </a:blipFill>
              </p:spPr>
              <p:txBody>
                <a:bodyPr/>
                <a:lstStyle/>
                <a:p>
                  <a:r>
                    <a:rPr lang="en-US">
                      <a:noFill/>
                    </a:rPr>
                    <a:t> </a:t>
                  </a:r>
                </a:p>
              </p:txBody>
            </p:sp>
          </mc:Fallback>
        </mc:AlternateContent>
      </p:grpSp>
    </p:spTree>
    <p:extLst>
      <p:ext uri="{BB962C8B-B14F-4D97-AF65-F5344CB8AC3E}">
        <p14:creationId xmlns:p14="http://schemas.microsoft.com/office/powerpoint/2010/main" val="389398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i="1">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a14:m>
                <a:r>
                  <a:rPr lang="en-US" dirty="0"/>
                  <a:t>, need </a:t>
                </a:r>
                <a14:m>
                  <m:oMath xmlns:m="http://schemas.openxmlformats.org/officeDocument/2006/math">
                    <m:r>
                      <a:rPr lang="en-US" b="0" i="0"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a14:m>
                <a:r>
                  <a:rPr lang="en-US" dirty="0"/>
                  <a:t> (which has order 2)</a:t>
                </a:r>
              </a:p>
              <a:p>
                <a:r>
                  <a:rPr lang="en-US" b="0"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3</m:t>
                        </m:r>
                      </m:sub>
                    </m:sSub>
                  </m:oMath>
                </a14:m>
                <a:r>
                  <a:rPr lang="en-US" dirty="0"/>
                  <a:t>, need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oMath>
                </a14:m>
                <a:r>
                  <a:rPr lang="en-US" dirty="0"/>
                  <a:t> (which has order 2)</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19" name="Group 18"/>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9927375" y="2608437"/>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9927375" y="2608437"/>
                <a:ext cx="1307409" cy="276999"/>
              </a:xfrm>
              <a:prstGeom prst="rect">
                <a:avLst/>
              </a:prstGeom>
              <a:blipFill>
                <a:blip r:embed="rId11"/>
                <a:stretch>
                  <a:fillRect l="-4206" t="-2222" r="-6542" b="-35556"/>
                </a:stretch>
              </a:blipFill>
            </p:spPr>
            <p:txBody>
              <a:bodyPr/>
              <a:lstStyle/>
              <a:p>
                <a:r>
                  <a:rPr lang="en-US">
                    <a:noFill/>
                  </a:rPr>
                  <a:t> </a:t>
                </a:r>
              </a:p>
            </p:txBody>
          </p:sp>
        </mc:Fallback>
      </mc:AlternateContent>
      <p:grpSp>
        <p:nvGrpSpPr>
          <p:cNvPr id="23" name="Group 22"/>
          <p:cNvGrpSpPr/>
          <p:nvPr/>
        </p:nvGrpSpPr>
        <p:grpSpPr>
          <a:xfrm>
            <a:off x="9350293" y="2885436"/>
            <a:ext cx="563752" cy="602613"/>
            <a:chOff x="8877027" y="1964124"/>
            <a:chExt cx="563752" cy="602613"/>
          </a:xfrm>
        </p:grpSpPr>
        <p:cxnSp>
          <p:nvCxnSpPr>
            <p:cNvPr id="24" name="Straight Arrow Connector 23"/>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2"/>
                  <a:stretch>
                    <a:fillRect l="-25000" t="-4444" r="-25000" b="-3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p:cNvSpPr txBox="1"/>
              <p:nvPr/>
            </p:nvSpPr>
            <p:spPr>
              <a:xfrm>
                <a:off x="9244263" y="3488049"/>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244263" y="3488049"/>
                <a:ext cx="426655" cy="276999"/>
              </a:xfrm>
              <a:prstGeom prst="rect">
                <a:avLst/>
              </a:prstGeom>
              <a:blipFill>
                <a:blip r:embed="rId13"/>
                <a:stretch>
                  <a:fillRect l="-11429" r="-5714" b="-15217"/>
                </a:stretch>
              </a:blipFill>
            </p:spPr>
            <p:txBody>
              <a:bodyPr/>
              <a:lstStyle/>
              <a:p>
                <a:r>
                  <a:rPr lang="en-US">
                    <a:noFill/>
                  </a:rPr>
                  <a:t> </a:t>
                </a:r>
              </a:p>
            </p:txBody>
          </p:sp>
        </mc:Fallback>
      </mc:AlternateContent>
      <p:grpSp>
        <p:nvGrpSpPr>
          <p:cNvPr id="26" name="Group 25"/>
          <p:cNvGrpSpPr/>
          <p:nvPr/>
        </p:nvGrpSpPr>
        <p:grpSpPr>
          <a:xfrm>
            <a:off x="8775030" y="3764430"/>
            <a:ext cx="563752" cy="602613"/>
            <a:chOff x="8877027" y="1964124"/>
            <a:chExt cx="563752" cy="602613"/>
          </a:xfrm>
        </p:grpSpPr>
        <p:cxnSp>
          <p:nvCxnSpPr>
            <p:cNvPr id="27" name="Straight Arrow Connector 2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4"/>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8654715" y="4399130"/>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654715" y="4399130"/>
                <a:ext cx="426655" cy="276999"/>
              </a:xfrm>
              <a:prstGeom prst="rect">
                <a:avLst/>
              </a:prstGeom>
              <a:blipFill>
                <a:blip r:embed="rId15"/>
                <a:stretch>
                  <a:fillRect l="-12857" r="-4286" b="-15556"/>
                </a:stretch>
              </a:blipFill>
            </p:spPr>
            <p:txBody>
              <a:bodyPr/>
              <a:lstStyle/>
              <a:p>
                <a:r>
                  <a:rPr lang="en-US">
                    <a:noFill/>
                  </a:rPr>
                  <a:t> </a:t>
                </a:r>
              </a:p>
            </p:txBody>
          </p:sp>
        </mc:Fallback>
      </mc:AlternateContent>
      <p:grpSp>
        <p:nvGrpSpPr>
          <p:cNvPr id="29" name="Group 28"/>
          <p:cNvGrpSpPr/>
          <p:nvPr/>
        </p:nvGrpSpPr>
        <p:grpSpPr>
          <a:xfrm>
            <a:off x="10135752" y="2927136"/>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6"/>
                  <a:stretch>
                    <a:fillRect l="-27451" r="-588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2" name="TextBox 31"/>
              <p:cNvSpPr txBox="1"/>
              <p:nvPr/>
            </p:nvSpPr>
            <p:spPr>
              <a:xfrm>
                <a:off x="10352489" y="3498776"/>
                <a:ext cx="1302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0352489" y="3498776"/>
                <a:ext cx="1302088" cy="276999"/>
              </a:xfrm>
              <a:prstGeom prst="rect">
                <a:avLst/>
              </a:prstGeom>
              <a:blipFill>
                <a:blip r:embed="rId17"/>
                <a:stretch>
                  <a:fillRect l="-3738" t="-2222" r="-6075" b="-35556"/>
                </a:stretch>
              </a:blipFill>
            </p:spPr>
            <p:txBody>
              <a:bodyPr/>
              <a:lstStyle/>
              <a:p>
                <a:r>
                  <a:rPr lang="en-US">
                    <a:noFill/>
                  </a:rPr>
                  <a:t> </a:t>
                </a:r>
              </a:p>
            </p:txBody>
          </p:sp>
        </mc:Fallback>
      </mc:AlternateContent>
      <p:grpSp>
        <p:nvGrpSpPr>
          <p:cNvPr id="33" name="Group 32"/>
          <p:cNvGrpSpPr/>
          <p:nvPr/>
        </p:nvGrpSpPr>
        <p:grpSpPr>
          <a:xfrm>
            <a:off x="9834082" y="3784723"/>
            <a:ext cx="563752" cy="602613"/>
            <a:chOff x="8877027" y="1964124"/>
            <a:chExt cx="563752" cy="602613"/>
          </a:xfrm>
        </p:grpSpPr>
        <p:cxnSp>
          <p:nvCxnSpPr>
            <p:cNvPr id="34" name="Straight Arrow Connector 33"/>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8"/>
                  <a:stretch>
                    <a:fillRect l="-23214" t="-4444" r="-26786" b="-3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TextBox 35"/>
              <p:cNvSpPr txBox="1"/>
              <p:nvPr/>
            </p:nvSpPr>
            <p:spPr>
              <a:xfrm>
                <a:off x="9695963" y="4368847"/>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9695963" y="4368847"/>
                <a:ext cx="431978" cy="276999"/>
              </a:xfrm>
              <a:prstGeom prst="rect">
                <a:avLst/>
              </a:prstGeom>
              <a:blipFill>
                <a:blip r:embed="rId19"/>
                <a:stretch>
                  <a:fillRect l="-12857" r="-5714" b="-15556"/>
                </a:stretch>
              </a:blipFill>
            </p:spPr>
            <p:txBody>
              <a:bodyPr/>
              <a:lstStyle/>
              <a:p>
                <a:r>
                  <a:rPr lang="en-US">
                    <a:noFill/>
                  </a:rPr>
                  <a:t> </a:t>
                </a:r>
              </a:p>
            </p:txBody>
          </p:sp>
        </mc:Fallback>
      </mc:AlternateContent>
      <p:grpSp>
        <p:nvGrpSpPr>
          <p:cNvPr id="37" name="Group 36"/>
          <p:cNvGrpSpPr/>
          <p:nvPr/>
        </p:nvGrpSpPr>
        <p:grpSpPr>
          <a:xfrm>
            <a:off x="10612555" y="3796517"/>
            <a:ext cx="524992" cy="602613"/>
            <a:chOff x="9547720" y="1964124"/>
            <a:chExt cx="524992" cy="602613"/>
          </a:xfrm>
        </p:grpSpPr>
        <p:cxnSp>
          <p:nvCxnSpPr>
            <p:cNvPr id="38" name="Straight Arrow Connector 37"/>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20"/>
                  <a:stretch>
                    <a:fillRect l="-26923" r="-5769" b="-326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0" name="TextBox 39"/>
              <p:cNvSpPr txBox="1"/>
              <p:nvPr/>
            </p:nvSpPr>
            <p:spPr>
              <a:xfrm>
                <a:off x="10777603" y="4405150"/>
                <a:ext cx="1312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0777603" y="4405150"/>
                <a:ext cx="1312732" cy="276999"/>
              </a:xfrm>
              <a:prstGeom prst="rect">
                <a:avLst/>
              </a:prstGeom>
              <a:blipFill>
                <a:blip r:embed="rId21"/>
                <a:stretch>
                  <a:fillRect l="-4186" t="-4444" r="-6512" b="-35556"/>
                </a:stretch>
              </a:blipFill>
            </p:spPr>
            <p:txBody>
              <a:bodyPr/>
              <a:lstStyle/>
              <a:p>
                <a:r>
                  <a:rPr lang="en-US">
                    <a:noFill/>
                  </a:rPr>
                  <a:t> </a:t>
                </a:r>
              </a:p>
            </p:txBody>
          </p:sp>
        </mc:Fallback>
      </mc:AlternateContent>
      <p:grpSp>
        <p:nvGrpSpPr>
          <p:cNvPr id="41" name="Group 40"/>
          <p:cNvGrpSpPr/>
          <p:nvPr/>
        </p:nvGrpSpPr>
        <p:grpSpPr>
          <a:xfrm>
            <a:off x="11197075" y="4693524"/>
            <a:ext cx="524992" cy="602613"/>
            <a:chOff x="9547720" y="1964124"/>
            <a:chExt cx="524992" cy="602613"/>
          </a:xfrm>
        </p:grpSpPr>
        <p:cxnSp>
          <p:nvCxnSpPr>
            <p:cNvPr id="42" name="Straight Arrow Connector 41"/>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3</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22"/>
                  <a:stretch>
                    <a:fillRect l="-26923" r="-5769"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346883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i="1">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a14:m>
                <a:r>
                  <a:rPr lang="en-US" dirty="0"/>
                  <a:t>, need </a:t>
                </a:r>
                <a14:m>
                  <m:oMath xmlns:m="http://schemas.openxmlformats.org/officeDocument/2006/math">
                    <m:r>
                      <a:rPr lang="en-US" b="0" i="0"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a14:m>
                <a:r>
                  <a:rPr lang="en-US" dirty="0"/>
                  <a:t> (which has order 2)</a:t>
                </a:r>
              </a:p>
              <a:p>
                <a:r>
                  <a:rPr lang="en-US" b="0"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3</m:t>
                        </m:r>
                      </m:sub>
                    </m:sSub>
                  </m:oMath>
                </a14:m>
                <a:r>
                  <a:rPr lang="en-US" dirty="0"/>
                  <a:t>, need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oMath>
                </a14:m>
                <a:r>
                  <a:rPr lang="en-US" dirty="0"/>
                  <a:t> (which has order 2)</a:t>
                </a:r>
              </a:p>
              <a:p>
                <a:endParaRPr lang="en-US" dirty="0"/>
              </a:p>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0</m:t>
                        </m:r>
                      </m:sub>
                    </m:sSub>
                  </m:oMath>
                </a14:m>
                <a:r>
                  <a:rPr lang="en-US" dirty="0"/>
                  <a:t> is degree 16</a:t>
                </a:r>
              </a:p>
              <a:p>
                <a:pPr marL="0" indent="0">
                  <a:buNone/>
                </a:pPr>
                <a:r>
                  <a:rPr lang="en-US" dirty="0"/>
                  <a:t>   with kernel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𝑅</m:t>
                    </m:r>
                    <m:r>
                      <a:rPr lang="en-US" b="0" i="1" smtClean="0">
                        <a:latin typeface="Cambria Math" panose="02040503050406030204" pitchFamily="18" charset="0"/>
                      </a:rPr>
                      <m:t>&gt;</m:t>
                    </m:r>
                  </m:oMath>
                </a14:m>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19" name="Group 18"/>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9927375" y="2608437"/>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9927375" y="2608437"/>
                <a:ext cx="1307409" cy="276999"/>
              </a:xfrm>
              <a:prstGeom prst="rect">
                <a:avLst/>
              </a:prstGeom>
              <a:blipFill>
                <a:blip r:embed="rId11"/>
                <a:stretch>
                  <a:fillRect l="-4206" t="-2222" r="-6542" b="-35556"/>
                </a:stretch>
              </a:blipFill>
            </p:spPr>
            <p:txBody>
              <a:bodyPr/>
              <a:lstStyle/>
              <a:p>
                <a:r>
                  <a:rPr lang="en-US">
                    <a:noFill/>
                  </a:rPr>
                  <a:t> </a:t>
                </a:r>
              </a:p>
            </p:txBody>
          </p:sp>
        </mc:Fallback>
      </mc:AlternateContent>
      <p:grpSp>
        <p:nvGrpSpPr>
          <p:cNvPr id="23" name="Group 22"/>
          <p:cNvGrpSpPr/>
          <p:nvPr/>
        </p:nvGrpSpPr>
        <p:grpSpPr>
          <a:xfrm>
            <a:off x="9350293" y="2885436"/>
            <a:ext cx="563752" cy="602613"/>
            <a:chOff x="8877027" y="1964124"/>
            <a:chExt cx="563752" cy="602613"/>
          </a:xfrm>
        </p:grpSpPr>
        <p:cxnSp>
          <p:nvCxnSpPr>
            <p:cNvPr id="24" name="Straight Arrow Connector 23"/>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2"/>
                  <a:stretch>
                    <a:fillRect l="-25000" t="-4444" r="-25000" b="-3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p:cNvSpPr txBox="1"/>
              <p:nvPr/>
            </p:nvSpPr>
            <p:spPr>
              <a:xfrm>
                <a:off x="9244263" y="3488049"/>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244263" y="3488049"/>
                <a:ext cx="426655" cy="276999"/>
              </a:xfrm>
              <a:prstGeom prst="rect">
                <a:avLst/>
              </a:prstGeom>
              <a:blipFill>
                <a:blip r:embed="rId13"/>
                <a:stretch>
                  <a:fillRect l="-11429" r="-5714" b="-15217"/>
                </a:stretch>
              </a:blipFill>
            </p:spPr>
            <p:txBody>
              <a:bodyPr/>
              <a:lstStyle/>
              <a:p>
                <a:r>
                  <a:rPr lang="en-US">
                    <a:noFill/>
                  </a:rPr>
                  <a:t> </a:t>
                </a:r>
              </a:p>
            </p:txBody>
          </p:sp>
        </mc:Fallback>
      </mc:AlternateContent>
      <p:grpSp>
        <p:nvGrpSpPr>
          <p:cNvPr id="26" name="Group 25"/>
          <p:cNvGrpSpPr/>
          <p:nvPr/>
        </p:nvGrpSpPr>
        <p:grpSpPr>
          <a:xfrm>
            <a:off x="8775030" y="3764430"/>
            <a:ext cx="563752" cy="602613"/>
            <a:chOff x="8877027" y="1964124"/>
            <a:chExt cx="563752" cy="602613"/>
          </a:xfrm>
        </p:grpSpPr>
        <p:cxnSp>
          <p:nvCxnSpPr>
            <p:cNvPr id="27" name="Straight Arrow Connector 2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4"/>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8654715" y="4399130"/>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654715" y="4399130"/>
                <a:ext cx="426655" cy="276999"/>
              </a:xfrm>
              <a:prstGeom prst="rect">
                <a:avLst/>
              </a:prstGeom>
              <a:blipFill>
                <a:blip r:embed="rId15"/>
                <a:stretch>
                  <a:fillRect l="-12857" r="-4286" b="-15556"/>
                </a:stretch>
              </a:blipFill>
            </p:spPr>
            <p:txBody>
              <a:bodyPr/>
              <a:lstStyle/>
              <a:p>
                <a:r>
                  <a:rPr lang="en-US">
                    <a:noFill/>
                  </a:rPr>
                  <a:t> </a:t>
                </a:r>
              </a:p>
            </p:txBody>
          </p:sp>
        </mc:Fallback>
      </mc:AlternateContent>
      <p:grpSp>
        <p:nvGrpSpPr>
          <p:cNvPr id="29" name="Group 28"/>
          <p:cNvGrpSpPr/>
          <p:nvPr/>
        </p:nvGrpSpPr>
        <p:grpSpPr>
          <a:xfrm>
            <a:off x="10135752" y="2927136"/>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6"/>
                  <a:stretch>
                    <a:fillRect l="-27451" r="-588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2" name="TextBox 31"/>
              <p:cNvSpPr txBox="1"/>
              <p:nvPr/>
            </p:nvSpPr>
            <p:spPr>
              <a:xfrm>
                <a:off x="10352489" y="3498776"/>
                <a:ext cx="1302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0352489" y="3498776"/>
                <a:ext cx="1302088" cy="276999"/>
              </a:xfrm>
              <a:prstGeom prst="rect">
                <a:avLst/>
              </a:prstGeom>
              <a:blipFill>
                <a:blip r:embed="rId17"/>
                <a:stretch>
                  <a:fillRect l="-3738" t="-2222" r="-6075" b="-35556"/>
                </a:stretch>
              </a:blipFill>
            </p:spPr>
            <p:txBody>
              <a:bodyPr/>
              <a:lstStyle/>
              <a:p>
                <a:r>
                  <a:rPr lang="en-US">
                    <a:noFill/>
                  </a:rPr>
                  <a:t> </a:t>
                </a:r>
              </a:p>
            </p:txBody>
          </p:sp>
        </mc:Fallback>
      </mc:AlternateContent>
      <p:grpSp>
        <p:nvGrpSpPr>
          <p:cNvPr id="33" name="Group 32"/>
          <p:cNvGrpSpPr/>
          <p:nvPr/>
        </p:nvGrpSpPr>
        <p:grpSpPr>
          <a:xfrm>
            <a:off x="9834082" y="3784723"/>
            <a:ext cx="563752" cy="602613"/>
            <a:chOff x="8877027" y="1964124"/>
            <a:chExt cx="563752" cy="602613"/>
          </a:xfrm>
        </p:grpSpPr>
        <p:cxnSp>
          <p:nvCxnSpPr>
            <p:cNvPr id="34" name="Straight Arrow Connector 33"/>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18"/>
                  <a:stretch>
                    <a:fillRect l="-23214" t="-4444" r="-26786" b="-3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TextBox 35"/>
              <p:cNvSpPr txBox="1"/>
              <p:nvPr/>
            </p:nvSpPr>
            <p:spPr>
              <a:xfrm>
                <a:off x="9695963" y="4368847"/>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9695963" y="4368847"/>
                <a:ext cx="431978" cy="276999"/>
              </a:xfrm>
              <a:prstGeom prst="rect">
                <a:avLst/>
              </a:prstGeom>
              <a:blipFill>
                <a:blip r:embed="rId19"/>
                <a:stretch>
                  <a:fillRect l="-12857" r="-5714" b="-15556"/>
                </a:stretch>
              </a:blipFill>
            </p:spPr>
            <p:txBody>
              <a:bodyPr/>
              <a:lstStyle/>
              <a:p>
                <a:r>
                  <a:rPr lang="en-US">
                    <a:noFill/>
                  </a:rPr>
                  <a:t> </a:t>
                </a:r>
              </a:p>
            </p:txBody>
          </p:sp>
        </mc:Fallback>
      </mc:AlternateContent>
      <p:grpSp>
        <p:nvGrpSpPr>
          <p:cNvPr id="37" name="Group 36"/>
          <p:cNvGrpSpPr/>
          <p:nvPr/>
        </p:nvGrpSpPr>
        <p:grpSpPr>
          <a:xfrm>
            <a:off x="10612555" y="3796517"/>
            <a:ext cx="524992" cy="602613"/>
            <a:chOff x="9547720" y="1964124"/>
            <a:chExt cx="524992" cy="602613"/>
          </a:xfrm>
        </p:grpSpPr>
        <p:cxnSp>
          <p:nvCxnSpPr>
            <p:cNvPr id="38" name="Straight Arrow Connector 37"/>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20"/>
                  <a:stretch>
                    <a:fillRect l="-26923" r="-5769" b="-326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0" name="TextBox 39"/>
              <p:cNvSpPr txBox="1"/>
              <p:nvPr/>
            </p:nvSpPr>
            <p:spPr>
              <a:xfrm>
                <a:off x="10777603" y="4405150"/>
                <a:ext cx="1312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0777603" y="4405150"/>
                <a:ext cx="1312732" cy="276999"/>
              </a:xfrm>
              <a:prstGeom prst="rect">
                <a:avLst/>
              </a:prstGeom>
              <a:blipFill>
                <a:blip r:embed="rId21"/>
                <a:stretch>
                  <a:fillRect l="-4186" t="-4444" r="-6512" b="-35556"/>
                </a:stretch>
              </a:blipFill>
            </p:spPr>
            <p:txBody>
              <a:bodyPr/>
              <a:lstStyle/>
              <a:p>
                <a:r>
                  <a:rPr lang="en-US">
                    <a:noFill/>
                  </a:rPr>
                  <a:t> </a:t>
                </a:r>
              </a:p>
            </p:txBody>
          </p:sp>
        </mc:Fallback>
      </mc:AlternateContent>
      <p:grpSp>
        <p:nvGrpSpPr>
          <p:cNvPr id="41" name="Group 40"/>
          <p:cNvGrpSpPr/>
          <p:nvPr/>
        </p:nvGrpSpPr>
        <p:grpSpPr>
          <a:xfrm>
            <a:off x="11197075" y="4693524"/>
            <a:ext cx="524992" cy="602613"/>
            <a:chOff x="9547720" y="1964124"/>
            <a:chExt cx="524992" cy="602613"/>
          </a:xfrm>
        </p:grpSpPr>
        <p:cxnSp>
          <p:nvCxnSpPr>
            <p:cNvPr id="42" name="Straight Arrow Connector 41"/>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3</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22"/>
                  <a:stretch>
                    <a:fillRect l="-26923" r="-5769"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666586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 – isogeny variant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spTree>
    <p:extLst>
      <p:ext uri="{BB962C8B-B14F-4D97-AF65-F5344CB8AC3E}">
        <p14:creationId xmlns:p14="http://schemas.microsoft.com/office/powerpoint/2010/main" val="165233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 – isogeny variant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4" name="Group 3"/>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p:grpSp>
        <p:nvGrpSpPr>
          <p:cNvPr id="25" name="Group 24"/>
          <p:cNvGrpSpPr/>
          <p:nvPr/>
        </p:nvGrpSpPr>
        <p:grpSpPr>
          <a:xfrm>
            <a:off x="8609450" y="3767915"/>
            <a:ext cx="524992" cy="602613"/>
            <a:chOff x="9547720" y="1964124"/>
            <a:chExt cx="524992" cy="602613"/>
          </a:xfrm>
        </p:grpSpPr>
        <p:cxnSp>
          <p:nvCxnSpPr>
            <p:cNvPr id="26" name="Straight Arrow Connector 25"/>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1"/>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p:cNvSpPr txBox="1"/>
              <p:nvPr/>
            </p:nvSpPr>
            <p:spPr>
              <a:xfrm>
                <a:off x="9927375" y="2563174"/>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9927375" y="2563174"/>
                <a:ext cx="1307409" cy="276999"/>
              </a:xfrm>
              <a:prstGeom prst="rect">
                <a:avLst/>
              </a:prstGeom>
              <a:blipFill>
                <a:blip r:embed="rId12"/>
                <a:stretch>
                  <a:fillRect l="-4206" t="-2174" r="-6542"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93263" y="4373325"/>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893263" y="4373325"/>
                <a:ext cx="426655" cy="276999"/>
              </a:xfrm>
              <a:prstGeom prst="rect">
                <a:avLst/>
              </a:prstGeom>
              <a:blipFill>
                <a:blip r:embed="rId13"/>
                <a:stretch>
                  <a:fillRect l="-12857" r="-4286" b="-15217"/>
                </a:stretch>
              </a:blipFill>
            </p:spPr>
            <p:txBody>
              <a:bodyPr/>
              <a:lstStyle/>
              <a:p>
                <a:r>
                  <a:rPr lang="en-US">
                    <a:noFill/>
                  </a:rPr>
                  <a:t> </a:t>
                </a:r>
              </a:p>
            </p:txBody>
          </p:sp>
        </mc:Fallback>
      </mc:AlternateContent>
      <p:grpSp>
        <p:nvGrpSpPr>
          <p:cNvPr id="29" name="Group 28"/>
          <p:cNvGrpSpPr/>
          <p:nvPr/>
        </p:nvGrpSpPr>
        <p:grpSpPr>
          <a:xfrm>
            <a:off x="10167753" y="2912360"/>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4"/>
                  <a:stretch>
                    <a:fillRect l="-25490" r="-7843" b="-32609"/>
                  </a:stretch>
                </a:blipFill>
              </p:spPr>
              <p:txBody>
                <a:bodyPr/>
                <a:lstStyle/>
                <a:p>
                  <a:r>
                    <a:rPr lang="en-US">
                      <a:noFill/>
                    </a:rPr>
                    <a:t> </a:t>
                  </a:r>
                </a:p>
              </p:txBody>
            </p:sp>
          </mc:Fallback>
        </mc:AlternateContent>
      </p:grpSp>
    </p:spTree>
    <p:extLst>
      <p:ext uri="{BB962C8B-B14F-4D97-AF65-F5344CB8AC3E}">
        <p14:creationId xmlns:p14="http://schemas.microsoft.com/office/powerpoint/2010/main" val="427169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 – isogeny variant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4" name="Group 3"/>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p:grpSp>
        <p:nvGrpSpPr>
          <p:cNvPr id="25" name="Group 24"/>
          <p:cNvGrpSpPr/>
          <p:nvPr/>
        </p:nvGrpSpPr>
        <p:grpSpPr>
          <a:xfrm>
            <a:off x="8609450" y="3767915"/>
            <a:ext cx="524992" cy="602613"/>
            <a:chOff x="9547720" y="1964124"/>
            <a:chExt cx="524992" cy="602613"/>
          </a:xfrm>
        </p:grpSpPr>
        <p:cxnSp>
          <p:nvCxnSpPr>
            <p:cNvPr id="26" name="Straight Arrow Connector 25"/>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1"/>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p:cNvSpPr txBox="1"/>
              <p:nvPr/>
            </p:nvSpPr>
            <p:spPr>
              <a:xfrm>
                <a:off x="9927375" y="2563174"/>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9927375" y="2563174"/>
                <a:ext cx="1307409" cy="276999"/>
              </a:xfrm>
              <a:prstGeom prst="rect">
                <a:avLst/>
              </a:prstGeom>
              <a:blipFill>
                <a:blip r:embed="rId12"/>
                <a:stretch>
                  <a:fillRect l="-4206" t="-2174" r="-6542"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93263" y="4373325"/>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893263" y="4373325"/>
                <a:ext cx="426655" cy="276999"/>
              </a:xfrm>
              <a:prstGeom prst="rect">
                <a:avLst/>
              </a:prstGeom>
              <a:blipFill>
                <a:blip r:embed="rId13"/>
                <a:stretch>
                  <a:fillRect l="-12857" r="-4286" b="-15217"/>
                </a:stretch>
              </a:blipFill>
            </p:spPr>
            <p:txBody>
              <a:bodyPr/>
              <a:lstStyle/>
              <a:p>
                <a:r>
                  <a:rPr lang="en-US">
                    <a:noFill/>
                  </a:rPr>
                  <a:t> </a:t>
                </a:r>
              </a:p>
            </p:txBody>
          </p:sp>
        </mc:Fallback>
      </mc:AlternateContent>
      <p:grpSp>
        <p:nvGrpSpPr>
          <p:cNvPr id="29" name="Group 28"/>
          <p:cNvGrpSpPr/>
          <p:nvPr/>
        </p:nvGrpSpPr>
        <p:grpSpPr>
          <a:xfrm>
            <a:off x="10167753" y="2912360"/>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4"/>
                  <a:stretch>
                    <a:fillRect l="-25490" r="-7843" b="-32609"/>
                  </a:stretch>
                </a:blipFill>
              </p:spPr>
              <p:txBody>
                <a:bodyPr/>
                <a:lstStyle/>
                <a:p>
                  <a:r>
                    <a:rPr lang="en-US">
                      <a:noFill/>
                    </a:rPr>
                    <a:t> </a:t>
                  </a:r>
                </a:p>
              </p:txBody>
            </p:sp>
          </mc:Fallback>
        </mc:AlternateContent>
      </p:grpSp>
      <p:cxnSp>
        <p:nvCxnSpPr>
          <p:cNvPr id="32" name="Straight Connector 31"/>
          <p:cNvCxnSpPr>
            <a:endCxn id="6" idx="0"/>
          </p:cNvCxnSpPr>
          <p:nvPr/>
        </p:nvCxnSpPr>
        <p:spPr>
          <a:xfrm flipH="1">
            <a:off x="9106591" y="2840173"/>
            <a:ext cx="820784" cy="1533152"/>
          </a:xfrm>
          <a:prstGeom prst="line">
            <a:avLst/>
          </a:prstGeom>
          <a:ln>
            <a:prstDash val="lgDashDotDot"/>
          </a:ln>
        </p:spPr>
        <p:style>
          <a:lnRef idx="1">
            <a:schemeClr val="dk1"/>
          </a:lnRef>
          <a:fillRef idx="0">
            <a:schemeClr val="dk1"/>
          </a:fillRef>
          <a:effectRef idx="0">
            <a:schemeClr val="dk1"/>
          </a:effectRef>
          <a:fontRef idx="minor">
            <a:schemeClr val="tx1"/>
          </a:fontRef>
        </p:style>
      </p:cxnSp>
      <p:sp>
        <p:nvSpPr>
          <p:cNvPr id="33" name="Oval 32"/>
          <p:cNvSpPr/>
          <p:nvPr/>
        </p:nvSpPr>
        <p:spPr>
          <a:xfrm>
            <a:off x="9516983" y="3476074"/>
            <a:ext cx="112295" cy="99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9413941" y="2912360"/>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413941" y="2912360"/>
                <a:ext cx="341440" cy="276999"/>
              </a:xfrm>
              <a:prstGeom prst="rect">
                <a:avLst/>
              </a:prstGeom>
              <a:blipFill>
                <a:blip r:embed="rId15"/>
                <a:stretch>
                  <a:fillRect l="-23214" t="-4444" r="-26786"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9050990" y="3610636"/>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9050990" y="3610636"/>
                <a:ext cx="341440" cy="276999"/>
              </a:xfrm>
              <a:prstGeom prst="rect">
                <a:avLst/>
              </a:prstGeom>
              <a:blipFill>
                <a:blip r:embed="rId16"/>
                <a:stretch>
                  <a:fillRect l="-25000" t="-2174" r="-25000" b="-36957"/>
                </a:stretch>
              </a:blipFill>
            </p:spPr>
            <p:txBody>
              <a:bodyPr/>
              <a:lstStyle/>
              <a:p>
                <a:r>
                  <a:rPr lang="en-US">
                    <a:noFill/>
                  </a:rPr>
                  <a:t> </a:t>
                </a:r>
              </a:p>
            </p:txBody>
          </p:sp>
        </mc:Fallback>
      </mc:AlternateContent>
    </p:spTree>
    <p:extLst>
      <p:ext uri="{BB962C8B-B14F-4D97-AF65-F5344CB8AC3E}">
        <p14:creationId xmlns:p14="http://schemas.microsoft.com/office/powerpoint/2010/main" val="2661139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 – isogeny variant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4" name="Group 3"/>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p:grpSp>
        <p:nvGrpSpPr>
          <p:cNvPr id="25" name="Group 24"/>
          <p:cNvGrpSpPr/>
          <p:nvPr/>
        </p:nvGrpSpPr>
        <p:grpSpPr>
          <a:xfrm>
            <a:off x="8609450" y="3767915"/>
            <a:ext cx="524992" cy="602613"/>
            <a:chOff x="9547720" y="1964124"/>
            <a:chExt cx="524992" cy="602613"/>
          </a:xfrm>
        </p:grpSpPr>
        <p:cxnSp>
          <p:nvCxnSpPr>
            <p:cNvPr id="26" name="Straight Arrow Connector 25"/>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1"/>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p:cNvSpPr txBox="1"/>
              <p:nvPr/>
            </p:nvSpPr>
            <p:spPr>
              <a:xfrm>
                <a:off x="9927375" y="2563174"/>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9927375" y="2563174"/>
                <a:ext cx="1307409" cy="276999"/>
              </a:xfrm>
              <a:prstGeom prst="rect">
                <a:avLst/>
              </a:prstGeom>
              <a:blipFill>
                <a:blip r:embed="rId12"/>
                <a:stretch>
                  <a:fillRect l="-4206" t="-2174" r="-6542"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93263" y="4373325"/>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893263" y="4373325"/>
                <a:ext cx="426655" cy="276999"/>
              </a:xfrm>
              <a:prstGeom prst="rect">
                <a:avLst/>
              </a:prstGeom>
              <a:blipFill>
                <a:blip r:embed="rId13"/>
                <a:stretch>
                  <a:fillRect l="-12857" r="-4286" b="-15217"/>
                </a:stretch>
              </a:blipFill>
            </p:spPr>
            <p:txBody>
              <a:bodyPr/>
              <a:lstStyle/>
              <a:p>
                <a:r>
                  <a:rPr lang="en-US">
                    <a:noFill/>
                  </a:rPr>
                  <a:t> </a:t>
                </a:r>
              </a:p>
            </p:txBody>
          </p:sp>
        </mc:Fallback>
      </mc:AlternateContent>
      <p:grpSp>
        <p:nvGrpSpPr>
          <p:cNvPr id="29" name="Group 28"/>
          <p:cNvGrpSpPr/>
          <p:nvPr/>
        </p:nvGrpSpPr>
        <p:grpSpPr>
          <a:xfrm>
            <a:off x="10167753" y="2912360"/>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4"/>
                  <a:stretch>
                    <a:fillRect l="-25490" r="-7843" b="-32609"/>
                  </a:stretch>
                </a:blipFill>
              </p:spPr>
              <p:txBody>
                <a:bodyPr/>
                <a:lstStyle/>
                <a:p>
                  <a:r>
                    <a:rPr lang="en-US">
                      <a:noFill/>
                    </a:rPr>
                    <a:t> </a:t>
                  </a:r>
                </a:p>
              </p:txBody>
            </p:sp>
          </mc:Fallback>
        </mc:AlternateContent>
      </p:grpSp>
    </p:spTree>
    <p:extLst>
      <p:ext uri="{BB962C8B-B14F-4D97-AF65-F5344CB8AC3E}">
        <p14:creationId xmlns:p14="http://schemas.microsoft.com/office/powerpoint/2010/main" val="281518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isogeny-based crypto</a:t>
            </a:r>
          </a:p>
        </p:txBody>
      </p:sp>
      <p:sp>
        <p:nvSpPr>
          <p:cNvPr id="3" name="Content Placeholder 2"/>
          <p:cNvSpPr>
            <a:spLocks noGrp="1"/>
          </p:cNvSpPr>
          <p:nvPr>
            <p:ph idx="1"/>
          </p:nvPr>
        </p:nvSpPr>
        <p:spPr/>
        <p:txBody>
          <a:bodyPr>
            <a:normAutofit fontScale="77500" lnSpcReduction="20000"/>
          </a:bodyPr>
          <a:lstStyle/>
          <a:p>
            <a:r>
              <a:rPr lang="en-US" dirty="0"/>
              <a:t>2003 </a:t>
            </a:r>
            <a:r>
              <a:rPr lang="en-US" dirty="0" err="1"/>
              <a:t>Teske</a:t>
            </a:r>
            <a:r>
              <a:rPr lang="en-US" dirty="0"/>
              <a:t> - key escrow system</a:t>
            </a:r>
          </a:p>
          <a:p>
            <a:r>
              <a:rPr lang="en-US" dirty="0"/>
              <a:t>2006 </a:t>
            </a:r>
            <a:r>
              <a:rPr lang="en-US" dirty="0" err="1"/>
              <a:t>Rostovtsev</a:t>
            </a:r>
            <a:r>
              <a:rPr lang="en-US" dirty="0"/>
              <a:t>/</a:t>
            </a:r>
            <a:r>
              <a:rPr lang="en-US" dirty="0" err="1"/>
              <a:t>Stolbunov</a:t>
            </a:r>
            <a:r>
              <a:rPr lang="en-US" dirty="0"/>
              <a:t> – Key exchange, encryption</a:t>
            </a:r>
          </a:p>
          <a:p>
            <a:pPr lvl="1"/>
            <a:r>
              <a:rPr lang="en-US" dirty="0"/>
              <a:t>2012 </a:t>
            </a:r>
            <a:r>
              <a:rPr lang="en-US" dirty="0" err="1"/>
              <a:t>Stolbunov’s</a:t>
            </a:r>
            <a:r>
              <a:rPr lang="en-US" dirty="0"/>
              <a:t> dissertation</a:t>
            </a:r>
          </a:p>
          <a:p>
            <a:r>
              <a:rPr lang="en-US" dirty="0"/>
              <a:t>2007 Charles, Goren, </a:t>
            </a:r>
            <a:r>
              <a:rPr lang="en-US" dirty="0" err="1"/>
              <a:t>Lauter</a:t>
            </a:r>
            <a:r>
              <a:rPr lang="en-US" dirty="0"/>
              <a:t> - hash function</a:t>
            </a:r>
          </a:p>
          <a:p>
            <a:r>
              <a:rPr lang="en-US" dirty="0"/>
              <a:t>2010 Childs, </a:t>
            </a:r>
            <a:r>
              <a:rPr lang="en-US" dirty="0" err="1"/>
              <a:t>Jao</a:t>
            </a:r>
            <a:r>
              <a:rPr lang="en-US" dirty="0"/>
              <a:t>, </a:t>
            </a:r>
            <a:r>
              <a:rPr lang="en-US" dirty="0" err="1"/>
              <a:t>Soukharev</a:t>
            </a:r>
            <a:r>
              <a:rPr lang="en-US" dirty="0"/>
              <a:t> - quantum attack on ordinary curves</a:t>
            </a:r>
          </a:p>
          <a:p>
            <a:r>
              <a:rPr lang="en-US" dirty="0"/>
              <a:t>2011 </a:t>
            </a:r>
            <a:r>
              <a:rPr lang="en-US" dirty="0" err="1"/>
              <a:t>Jao</a:t>
            </a:r>
            <a:r>
              <a:rPr lang="en-US" dirty="0"/>
              <a:t>, De </a:t>
            </a:r>
            <a:r>
              <a:rPr lang="en-US" dirty="0" err="1"/>
              <a:t>Feo</a:t>
            </a:r>
            <a:r>
              <a:rPr lang="en-US" dirty="0"/>
              <a:t> – SIDH</a:t>
            </a:r>
          </a:p>
          <a:p>
            <a:r>
              <a:rPr lang="en-US" dirty="0"/>
              <a:t>2011 </a:t>
            </a:r>
            <a:r>
              <a:rPr lang="en-US" dirty="0" err="1"/>
              <a:t>Jao</a:t>
            </a:r>
            <a:r>
              <a:rPr lang="en-US" dirty="0"/>
              <a:t>, De </a:t>
            </a:r>
            <a:r>
              <a:rPr lang="en-US" dirty="0" err="1"/>
              <a:t>Feo</a:t>
            </a:r>
            <a:r>
              <a:rPr lang="en-US" dirty="0"/>
              <a:t>, </a:t>
            </a:r>
            <a:r>
              <a:rPr lang="en-US" dirty="0" err="1"/>
              <a:t>Plut</a:t>
            </a:r>
            <a:r>
              <a:rPr lang="en-US" dirty="0"/>
              <a:t> – encryption, extended SIDH + implementation</a:t>
            </a:r>
          </a:p>
          <a:p>
            <a:r>
              <a:rPr lang="en-US" dirty="0"/>
              <a:t>2012 Xi, Tian, Wang – designated verifier signature scheme</a:t>
            </a:r>
          </a:p>
          <a:p>
            <a:r>
              <a:rPr lang="en-US" dirty="0"/>
              <a:t>2014 Azarderakhsh, </a:t>
            </a:r>
            <a:r>
              <a:rPr lang="en-US" dirty="0" err="1"/>
              <a:t>Fishbein</a:t>
            </a:r>
            <a:r>
              <a:rPr lang="en-US" dirty="0"/>
              <a:t>, </a:t>
            </a:r>
            <a:r>
              <a:rPr lang="en-US" dirty="0" err="1"/>
              <a:t>Jao</a:t>
            </a:r>
            <a:r>
              <a:rPr lang="en-US" dirty="0"/>
              <a:t> – implementation of SIDH</a:t>
            </a:r>
          </a:p>
          <a:p>
            <a:r>
              <a:rPr lang="en-US" dirty="0"/>
              <a:t>2014 </a:t>
            </a:r>
            <a:r>
              <a:rPr lang="en-US" dirty="0" err="1"/>
              <a:t>Jao</a:t>
            </a:r>
            <a:r>
              <a:rPr lang="en-US" dirty="0"/>
              <a:t>, </a:t>
            </a:r>
            <a:r>
              <a:rPr lang="en-US" dirty="0" err="1"/>
              <a:t>Soukharev</a:t>
            </a:r>
            <a:r>
              <a:rPr lang="en-US" dirty="0"/>
              <a:t> – isogeny based undeniable signatures</a:t>
            </a:r>
          </a:p>
          <a:p>
            <a:r>
              <a:rPr lang="en-US" dirty="0"/>
              <a:t>2016 Costello, Longa, </a:t>
            </a:r>
            <a:r>
              <a:rPr lang="en-US" dirty="0" err="1"/>
              <a:t>Naehrig</a:t>
            </a:r>
            <a:r>
              <a:rPr lang="en-US" dirty="0"/>
              <a:t> –  state-of-the-art implementation of SIDH</a:t>
            </a:r>
          </a:p>
          <a:p>
            <a:r>
              <a:rPr lang="en-US" dirty="0"/>
              <a:t>2016 Galbraith et. al. – isogeny-based signature schemes</a:t>
            </a:r>
          </a:p>
        </p:txBody>
      </p:sp>
    </p:spTree>
    <p:extLst>
      <p:ext uri="{BB962C8B-B14F-4D97-AF65-F5344CB8AC3E}">
        <p14:creationId xmlns:p14="http://schemas.microsoft.com/office/powerpoint/2010/main" val="2616631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 – isogeny variant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a14:m>
                <a:r>
                  <a:rPr lang="en-US" dirty="0"/>
                  <a:t>, need </a:t>
                </a:r>
                <a14:m>
                  <m:oMath xmlns:m="http://schemas.openxmlformats.org/officeDocument/2006/math">
                    <m:r>
                      <a:rPr lang="en-US" i="1">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a14:m>
                <a:r>
                  <a:rPr lang="en-US" dirty="0"/>
                  <a:t> (which has order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4" name="Group 3"/>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p:grpSp>
        <p:nvGrpSpPr>
          <p:cNvPr id="25" name="Group 24"/>
          <p:cNvGrpSpPr/>
          <p:nvPr/>
        </p:nvGrpSpPr>
        <p:grpSpPr>
          <a:xfrm>
            <a:off x="8609450" y="3767915"/>
            <a:ext cx="524992" cy="602613"/>
            <a:chOff x="9547720" y="1964124"/>
            <a:chExt cx="524992" cy="602613"/>
          </a:xfrm>
        </p:grpSpPr>
        <p:cxnSp>
          <p:nvCxnSpPr>
            <p:cNvPr id="26" name="Straight Arrow Connector 25"/>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1"/>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p:cNvSpPr txBox="1"/>
              <p:nvPr/>
            </p:nvSpPr>
            <p:spPr>
              <a:xfrm>
                <a:off x="9927375" y="2563174"/>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9927375" y="2563174"/>
                <a:ext cx="1307409" cy="276999"/>
              </a:xfrm>
              <a:prstGeom prst="rect">
                <a:avLst/>
              </a:prstGeom>
              <a:blipFill>
                <a:blip r:embed="rId12"/>
                <a:stretch>
                  <a:fillRect l="-4206" t="-2174" r="-6542"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93263" y="4373325"/>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893263" y="4373325"/>
                <a:ext cx="426655" cy="276999"/>
              </a:xfrm>
              <a:prstGeom prst="rect">
                <a:avLst/>
              </a:prstGeom>
              <a:blipFill>
                <a:blip r:embed="rId13"/>
                <a:stretch>
                  <a:fillRect l="-12857" r="-4286" b="-15217"/>
                </a:stretch>
              </a:blipFill>
            </p:spPr>
            <p:txBody>
              <a:bodyPr/>
              <a:lstStyle/>
              <a:p>
                <a:r>
                  <a:rPr lang="en-US">
                    <a:noFill/>
                  </a:rPr>
                  <a:t> </a:t>
                </a:r>
              </a:p>
            </p:txBody>
          </p:sp>
        </mc:Fallback>
      </mc:AlternateContent>
      <p:grpSp>
        <p:nvGrpSpPr>
          <p:cNvPr id="29" name="Group 28"/>
          <p:cNvGrpSpPr/>
          <p:nvPr/>
        </p:nvGrpSpPr>
        <p:grpSpPr>
          <a:xfrm>
            <a:off x="10167753" y="2912360"/>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4"/>
                  <a:stretch>
                    <a:fillRect l="-25490" r="-7843" b="-32609"/>
                  </a:stretch>
                </a:blipFill>
              </p:spPr>
              <p:txBody>
                <a:bodyPr/>
                <a:lstStyle/>
                <a:p>
                  <a:r>
                    <a:rPr lang="en-US">
                      <a:noFill/>
                    </a:rPr>
                    <a:t> </a:t>
                  </a:r>
                </a:p>
              </p:txBody>
            </p:sp>
          </mc:Fallback>
        </mc:AlternateContent>
      </p:grpSp>
      <p:grpSp>
        <p:nvGrpSpPr>
          <p:cNvPr id="32" name="Group 31"/>
          <p:cNvGrpSpPr/>
          <p:nvPr/>
        </p:nvGrpSpPr>
        <p:grpSpPr>
          <a:xfrm>
            <a:off x="9082529" y="2942464"/>
            <a:ext cx="524992" cy="602613"/>
            <a:chOff x="9547720" y="1964124"/>
            <a:chExt cx="524992" cy="602613"/>
          </a:xfrm>
        </p:grpSpPr>
        <p:cxnSp>
          <p:nvCxnSpPr>
            <p:cNvPr id="33" name="Straight Arrow Connector 3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5"/>
                  <a:stretch>
                    <a:fillRect l="-26923" r="-5769" b="-326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TextBox 34"/>
              <p:cNvSpPr txBox="1"/>
              <p:nvPr/>
            </p:nvSpPr>
            <p:spPr>
              <a:xfrm>
                <a:off x="10502365" y="3577722"/>
                <a:ext cx="1302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10502365" y="3577722"/>
                <a:ext cx="1302088" cy="276999"/>
              </a:xfrm>
              <a:prstGeom prst="rect">
                <a:avLst/>
              </a:prstGeom>
              <a:blipFill>
                <a:blip r:embed="rId16"/>
                <a:stretch>
                  <a:fillRect l="-4225" t="-2222" r="-6573" b="-35556"/>
                </a:stretch>
              </a:blipFill>
            </p:spPr>
            <p:txBody>
              <a:bodyPr/>
              <a:lstStyle/>
              <a:p>
                <a:r>
                  <a:rPr lang="en-US">
                    <a:noFill/>
                  </a:rPr>
                  <a:t> </a:t>
                </a:r>
              </a:p>
            </p:txBody>
          </p:sp>
        </mc:Fallback>
      </mc:AlternateContent>
      <p:grpSp>
        <p:nvGrpSpPr>
          <p:cNvPr id="36" name="Group 35"/>
          <p:cNvGrpSpPr/>
          <p:nvPr/>
        </p:nvGrpSpPr>
        <p:grpSpPr>
          <a:xfrm>
            <a:off x="9527046" y="3628468"/>
            <a:ext cx="519669" cy="602613"/>
            <a:chOff x="9547720" y="1964124"/>
            <a:chExt cx="519669" cy="602613"/>
          </a:xfrm>
        </p:grpSpPr>
        <p:cxnSp>
          <p:nvCxnSpPr>
            <p:cNvPr id="37" name="Straight Arrow Connector 36"/>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7"/>
                  <a:stretch>
                    <a:fillRect l="-27451" r="-588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TextBox 18"/>
              <p:cNvSpPr txBox="1"/>
              <p:nvPr/>
            </p:nvSpPr>
            <p:spPr>
              <a:xfrm>
                <a:off x="9805359" y="43723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805359" y="4372373"/>
                <a:ext cx="431978" cy="276999"/>
              </a:xfrm>
              <a:prstGeom prst="rect">
                <a:avLst/>
              </a:prstGeom>
              <a:blipFill>
                <a:blip r:embed="rId18"/>
                <a:stretch>
                  <a:fillRect l="-11268" r="-5634" b="-15217"/>
                </a:stretch>
              </a:blipFill>
            </p:spPr>
            <p:txBody>
              <a:bodyPr/>
              <a:lstStyle/>
              <a:p>
                <a:r>
                  <a:rPr lang="en-US">
                    <a:noFill/>
                  </a:rPr>
                  <a:t> </a:t>
                </a:r>
              </a:p>
            </p:txBody>
          </p:sp>
        </mc:Fallback>
      </mc:AlternateContent>
      <p:grpSp>
        <p:nvGrpSpPr>
          <p:cNvPr id="39" name="Group 38"/>
          <p:cNvGrpSpPr/>
          <p:nvPr/>
        </p:nvGrpSpPr>
        <p:grpSpPr>
          <a:xfrm>
            <a:off x="10722384" y="3929774"/>
            <a:ext cx="524992" cy="602613"/>
            <a:chOff x="9547720" y="1964124"/>
            <a:chExt cx="524992" cy="602613"/>
          </a:xfrm>
        </p:grpSpPr>
        <p:cxnSp>
          <p:nvCxnSpPr>
            <p:cNvPr id="40" name="Straight Arrow Connector 3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9"/>
                  <a:stretch>
                    <a:fillRect l="-26923" r="-5769" b="-32609"/>
                  </a:stretch>
                </a:blipFill>
              </p:spPr>
              <p:txBody>
                <a:bodyPr/>
                <a:lstStyle/>
                <a:p>
                  <a:r>
                    <a:rPr lang="en-US">
                      <a:noFill/>
                    </a:rPr>
                    <a:t> </a:t>
                  </a:r>
                </a:p>
              </p:txBody>
            </p:sp>
          </mc:Fallback>
        </mc:AlternateContent>
      </p:grpSp>
    </p:spTree>
    <p:extLst>
      <p:ext uri="{BB962C8B-B14F-4D97-AF65-F5344CB8AC3E}">
        <p14:creationId xmlns:p14="http://schemas.microsoft.com/office/powerpoint/2010/main" val="138406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16-isogeny – isogeny variant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need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𝑅</m:t>
                    </m:r>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a14:m>
                <a:r>
                  <a:rPr lang="en-US" dirty="0"/>
                  <a:t>, need </a:t>
                </a:r>
                <a14:m>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a14:m>
                <a:r>
                  <a:rPr lang="en-US" dirty="0"/>
                  <a:t>, need </a:t>
                </a:r>
                <a14:m>
                  <m:oMath xmlns:m="http://schemas.openxmlformats.org/officeDocument/2006/math">
                    <m:r>
                      <a:rPr lang="en-US" b="0" i="0"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a14:m>
                <a:r>
                  <a:rPr lang="en-US" dirty="0"/>
                  <a:t> (which has order 2)</a:t>
                </a:r>
              </a:p>
              <a:p>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3</m:t>
                        </m:r>
                      </m:sub>
                    </m:sSub>
                  </m:oMath>
                </a14:m>
                <a:r>
                  <a:rPr lang="en-US" dirty="0"/>
                  <a:t>, need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oMath>
                </a14:m>
                <a:r>
                  <a:rPr lang="en-US" dirty="0"/>
                  <a:t> (which has order 2)</a:t>
                </a:r>
              </a:p>
              <a:p>
                <a:endParaRPr lang="en-US" dirty="0"/>
              </a:p>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0</m:t>
                        </m:r>
                      </m:sub>
                    </m:sSub>
                  </m:oMath>
                </a14:m>
                <a:r>
                  <a:rPr lang="en-US" dirty="0"/>
                  <a:t> is degree 16</a:t>
                </a:r>
              </a:p>
              <a:p>
                <a:pPr marL="0" indent="0">
                  <a:buNone/>
                </a:pPr>
                <a:r>
                  <a:rPr lang="en-US" dirty="0"/>
                  <a:t>   with kernel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𝑅</m:t>
                    </m:r>
                    <m:r>
                      <a:rPr lang="en-US" b="0" i="1" smtClean="0">
                        <a:latin typeface="Cambria Math" panose="02040503050406030204" pitchFamily="18" charset="0"/>
                      </a:rPr>
                      <m:t>&gt;</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68065" y="1687125"/>
                <a:ext cx="7593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168065" y="1687125"/>
                <a:ext cx="759310" cy="276999"/>
              </a:xfrm>
              <a:prstGeom prst="rect">
                <a:avLst/>
              </a:prstGeom>
              <a:blipFill>
                <a:blip r:embed="rId3"/>
                <a:stretch>
                  <a:fillRect l="-7200" r="-56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58989" y="2582780"/>
                <a:ext cx="35292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758989" y="2582780"/>
                <a:ext cx="352926" cy="276999"/>
              </a:xfrm>
              <a:prstGeom prst="rect">
                <a:avLst/>
              </a:prstGeom>
              <a:blipFill>
                <a:blip r:embed="rId4"/>
                <a:stretch>
                  <a:fillRect l="-24138" r="-18966" b="-15556"/>
                </a:stretch>
              </a:blipFill>
            </p:spPr>
            <p:txBody>
              <a:bodyPr/>
              <a:lstStyle/>
              <a:p>
                <a:r>
                  <a:rPr lang="en-US">
                    <a:noFill/>
                  </a:rPr>
                  <a:t> </a:t>
                </a:r>
              </a:p>
            </p:txBody>
          </p:sp>
        </mc:Fallback>
      </mc:AlternateContent>
      <p:grpSp>
        <p:nvGrpSpPr>
          <p:cNvPr id="10" name="Group 9"/>
          <p:cNvGrpSpPr/>
          <p:nvPr/>
        </p:nvGrpSpPr>
        <p:grpSpPr>
          <a:xfrm>
            <a:off x="8877027" y="1964124"/>
            <a:ext cx="563752" cy="602613"/>
            <a:chOff x="8877027" y="1964124"/>
            <a:chExt cx="563752" cy="602613"/>
          </a:xfrm>
        </p:grpSpPr>
        <p:cxnSp>
          <p:nvCxnSpPr>
            <p:cNvPr id="7" name="Straight Arrow Connector 6"/>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5"/>
                  <a:stretch>
                    <a:fillRect l="-23214" t="-4444" r="-26786" b="-37778"/>
                  </a:stretch>
                </a:blipFill>
              </p:spPr>
              <p:txBody>
                <a:bodyPr/>
                <a:lstStyle/>
                <a:p>
                  <a:r>
                    <a:rPr lang="en-US">
                      <a:noFill/>
                    </a:rPr>
                    <a:t> </a:t>
                  </a:r>
                </a:p>
              </p:txBody>
            </p:sp>
          </mc:Fallback>
        </mc:AlternateContent>
      </p:grpSp>
      <p:grpSp>
        <p:nvGrpSpPr>
          <p:cNvPr id="11" name="Group 10"/>
          <p:cNvGrpSpPr/>
          <p:nvPr/>
        </p:nvGrpSpPr>
        <p:grpSpPr>
          <a:xfrm>
            <a:off x="8313275" y="2875823"/>
            <a:ext cx="563752" cy="602613"/>
            <a:chOff x="8877027" y="1964124"/>
            <a:chExt cx="563752" cy="602613"/>
          </a:xfrm>
        </p:grpSpPr>
        <p:cxnSp>
          <p:nvCxnSpPr>
            <p:cNvPr id="12" name="Straight Arrow Connector 11"/>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6"/>
                  <a:stretch>
                    <a:fillRect l="-25000" t="-2174" r="-25000"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8222737" y="34748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2737" y="3474873"/>
                <a:ext cx="431978" cy="276999"/>
              </a:xfrm>
              <a:prstGeom prst="rect">
                <a:avLst/>
              </a:prstGeom>
              <a:blipFill>
                <a:blip r:embed="rId7"/>
                <a:stretch>
                  <a:fillRect l="-12676" r="-4225" b="-17778"/>
                </a:stretch>
              </a:blipFill>
            </p:spPr>
            <p:txBody>
              <a:bodyPr/>
              <a:lstStyle/>
              <a:p>
                <a:r>
                  <a:rPr lang="en-US">
                    <a:noFill/>
                  </a:rPr>
                  <a:t> </a:t>
                </a:r>
              </a:p>
            </p:txBody>
          </p:sp>
        </mc:Fallback>
      </mc:AlternateContent>
      <p:grpSp>
        <p:nvGrpSpPr>
          <p:cNvPr id="15" name="Group 14"/>
          <p:cNvGrpSpPr/>
          <p:nvPr/>
        </p:nvGrpSpPr>
        <p:grpSpPr>
          <a:xfrm>
            <a:off x="7749523" y="3751872"/>
            <a:ext cx="563752" cy="602613"/>
            <a:chOff x="8877027" y="1964124"/>
            <a:chExt cx="563752" cy="602613"/>
          </a:xfrm>
        </p:grpSpPr>
        <p:cxnSp>
          <p:nvCxnSpPr>
            <p:cNvPr id="16" name="Straight Arrow Connector 15"/>
            <p:cNvCxnSpPr/>
            <p:nvPr/>
          </p:nvCxnSpPr>
          <p:spPr>
            <a:xfrm flipH="1">
              <a:off x="9047747" y="1964124"/>
              <a:ext cx="393032"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877027" y="2065703"/>
                  <a:ext cx="341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877027" y="2065703"/>
                  <a:ext cx="341440" cy="276999"/>
                </a:xfrm>
                <a:prstGeom prst="rect">
                  <a:avLst/>
                </a:prstGeom>
                <a:blipFill>
                  <a:blip r:embed="rId8"/>
                  <a:stretch>
                    <a:fillRect l="-23214" t="-2174" r="-26786" b="-36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7543866" y="4368381"/>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43866" y="4368381"/>
                <a:ext cx="431978" cy="276999"/>
              </a:xfrm>
              <a:prstGeom prst="rect">
                <a:avLst/>
              </a:prstGeom>
              <a:blipFill>
                <a:blip r:embed="rId9"/>
                <a:stretch>
                  <a:fillRect l="-12857" r="-5714" b="-15556"/>
                </a:stretch>
              </a:blipFill>
            </p:spPr>
            <p:txBody>
              <a:bodyPr/>
              <a:lstStyle/>
              <a:p>
                <a:r>
                  <a:rPr lang="en-US">
                    <a:noFill/>
                  </a:rPr>
                  <a:t> </a:t>
                </a:r>
              </a:p>
            </p:txBody>
          </p:sp>
        </mc:Fallback>
      </mc:AlternateContent>
      <p:grpSp>
        <p:nvGrpSpPr>
          <p:cNvPr id="4" name="Group 3"/>
          <p:cNvGrpSpPr/>
          <p:nvPr/>
        </p:nvGrpSpPr>
        <p:grpSpPr>
          <a:xfrm>
            <a:off x="9547720" y="1964124"/>
            <a:ext cx="524992" cy="602613"/>
            <a:chOff x="9547720" y="1964124"/>
            <a:chExt cx="524992" cy="602613"/>
          </a:xfrm>
        </p:grpSpPr>
        <p:cxnSp>
          <p:nvCxnSpPr>
            <p:cNvPr id="20" name="Straight Arrow Connector 19"/>
            <p:cNvCxnSpPr>
              <a:stCxn id="5" idx="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0"/>
                  <a:stretch>
                    <a:fillRect l="-25000" r="-7692" b="-33333"/>
                  </a:stretch>
                </a:blipFill>
              </p:spPr>
              <p:txBody>
                <a:bodyPr/>
                <a:lstStyle/>
                <a:p>
                  <a:r>
                    <a:rPr lang="en-US">
                      <a:noFill/>
                    </a:rPr>
                    <a:t> </a:t>
                  </a:r>
                </a:p>
              </p:txBody>
            </p:sp>
          </mc:Fallback>
        </mc:AlternateContent>
      </p:grpSp>
      <p:grpSp>
        <p:nvGrpSpPr>
          <p:cNvPr id="25" name="Group 24"/>
          <p:cNvGrpSpPr/>
          <p:nvPr/>
        </p:nvGrpSpPr>
        <p:grpSpPr>
          <a:xfrm>
            <a:off x="8609450" y="3767915"/>
            <a:ext cx="524992" cy="602613"/>
            <a:chOff x="9547720" y="1964124"/>
            <a:chExt cx="524992" cy="602613"/>
          </a:xfrm>
        </p:grpSpPr>
        <p:cxnSp>
          <p:nvCxnSpPr>
            <p:cNvPr id="26" name="Straight Arrow Connector 25"/>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1"/>
                  <a:stretch>
                    <a:fillRect l="-25000" r="-769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p:cNvSpPr txBox="1"/>
              <p:nvPr/>
            </p:nvSpPr>
            <p:spPr>
              <a:xfrm>
                <a:off x="9927375" y="2563174"/>
                <a:ext cx="1307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9927375" y="2563174"/>
                <a:ext cx="1307409" cy="276999"/>
              </a:xfrm>
              <a:prstGeom prst="rect">
                <a:avLst/>
              </a:prstGeom>
              <a:blipFill>
                <a:blip r:embed="rId12"/>
                <a:stretch>
                  <a:fillRect l="-4206" t="-2174" r="-6542"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93263" y="4373325"/>
                <a:ext cx="4266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893263" y="4373325"/>
                <a:ext cx="426655" cy="276999"/>
              </a:xfrm>
              <a:prstGeom prst="rect">
                <a:avLst/>
              </a:prstGeom>
              <a:blipFill>
                <a:blip r:embed="rId13"/>
                <a:stretch>
                  <a:fillRect l="-12857" r="-4286" b="-15217"/>
                </a:stretch>
              </a:blipFill>
            </p:spPr>
            <p:txBody>
              <a:bodyPr/>
              <a:lstStyle/>
              <a:p>
                <a:r>
                  <a:rPr lang="en-US">
                    <a:noFill/>
                  </a:rPr>
                  <a:t> </a:t>
                </a:r>
              </a:p>
            </p:txBody>
          </p:sp>
        </mc:Fallback>
      </mc:AlternateContent>
      <p:grpSp>
        <p:nvGrpSpPr>
          <p:cNvPr id="29" name="Group 28"/>
          <p:cNvGrpSpPr/>
          <p:nvPr/>
        </p:nvGrpSpPr>
        <p:grpSpPr>
          <a:xfrm>
            <a:off x="10167753" y="2912360"/>
            <a:ext cx="519669" cy="602613"/>
            <a:chOff x="9547720" y="1964124"/>
            <a:chExt cx="519669" cy="602613"/>
          </a:xfrm>
        </p:grpSpPr>
        <p:cxnSp>
          <p:nvCxnSpPr>
            <p:cNvPr id="30" name="Straight Arrow Connector 2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4"/>
                  <a:stretch>
                    <a:fillRect l="-25490" r="-7843" b="-32609"/>
                  </a:stretch>
                </a:blipFill>
              </p:spPr>
              <p:txBody>
                <a:bodyPr/>
                <a:lstStyle/>
                <a:p>
                  <a:r>
                    <a:rPr lang="en-US">
                      <a:noFill/>
                    </a:rPr>
                    <a:t> </a:t>
                  </a:r>
                </a:p>
              </p:txBody>
            </p:sp>
          </mc:Fallback>
        </mc:AlternateContent>
      </p:grpSp>
      <p:grpSp>
        <p:nvGrpSpPr>
          <p:cNvPr id="32" name="Group 31"/>
          <p:cNvGrpSpPr/>
          <p:nvPr/>
        </p:nvGrpSpPr>
        <p:grpSpPr>
          <a:xfrm>
            <a:off x="9082529" y="2942464"/>
            <a:ext cx="524992" cy="602613"/>
            <a:chOff x="9547720" y="1964124"/>
            <a:chExt cx="524992" cy="602613"/>
          </a:xfrm>
        </p:grpSpPr>
        <p:cxnSp>
          <p:nvCxnSpPr>
            <p:cNvPr id="33" name="Straight Arrow Connector 32"/>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5"/>
                  <a:stretch>
                    <a:fillRect l="-26923" r="-5769" b="-326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TextBox 34"/>
              <p:cNvSpPr txBox="1"/>
              <p:nvPr/>
            </p:nvSpPr>
            <p:spPr>
              <a:xfrm>
                <a:off x="10502365" y="3577722"/>
                <a:ext cx="1302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10502365" y="3577722"/>
                <a:ext cx="1302088" cy="276999"/>
              </a:xfrm>
              <a:prstGeom prst="rect">
                <a:avLst/>
              </a:prstGeom>
              <a:blipFill>
                <a:blip r:embed="rId16"/>
                <a:stretch>
                  <a:fillRect l="-4225" t="-2222" r="-6573" b="-35556"/>
                </a:stretch>
              </a:blipFill>
            </p:spPr>
            <p:txBody>
              <a:bodyPr/>
              <a:lstStyle/>
              <a:p>
                <a:r>
                  <a:rPr lang="en-US">
                    <a:noFill/>
                  </a:rPr>
                  <a:t> </a:t>
                </a:r>
              </a:p>
            </p:txBody>
          </p:sp>
        </mc:Fallback>
      </mc:AlternateContent>
      <p:grpSp>
        <p:nvGrpSpPr>
          <p:cNvPr id="36" name="Group 35"/>
          <p:cNvGrpSpPr/>
          <p:nvPr/>
        </p:nvGrpSpPr>
        <p:grpSpPr>
          <a:xfrm>
            <a:off x="9527046" y="3628468"/>
            <a:ext cx="519669" cy="602613"/>
            <a:chOff x="9547720" y="1964124"/>
            <a:chExt cx="519669" cy="602613"/>
          </a:xfrm>
        </p:grpSpPr>
        <p:cxnSp>
          <p:nvCxnSpPr>
            <p:cNvPr id="37" name="Straight Arrow Connector 36"/>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9755381" y="2047515"/>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1</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9755381" y="2047515"/>
                  <a:ext cx="312008" cy="276999"/>
                </a:xfrm>
                <a:prstGeom prst="rect">
                  <a:avLst/>
                </a:prstGeom>
                <a:blipFill>
                  <a:blip r:embed="rId17"/>
                  <a:stretch>
                    <a:fillRect l="-27451" r="-588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TextBox 18"/>
              <p:cNvSpPr txBox="1"/>
              <p:nvPr/>
            </p:nvSpPr>
            <p:spPr>
              <a:xfrm>
                <a:off x="9805359" y="4372373"/>
                <a:ext cx="43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805359" y="4372373"/>
                <a:ext cx="431978" cy="276999"/>
              </a:xfrm>
              <a:prstGeom prst="rect">
                <a:avLst/>
              </a:prstGeom>
              <a:blipFill>
                <a:blip r:embed="rId18"/>
                <a:stretch>
                  <a:fillRect l="-11268" r="-5634" b="-15217"/>
                </a:stretch>
              </a:blipFill>
            </p:spPr>
            <p:txBody>
              <a:bodyPr/>
              <a:lstStyle/>
              <a:p>
                <a:r>
                  <a:rPr lang="en-US">
                    <a:noFill/>
                  </a:rPr>
                  <a:t> </a:t>
                </a:r>
              </a:p>
            </p:txBody>
          </p:sp>
        </mc:Fallback>
      </mc:AlternateContent>
      <p:grpSp>
        <p:nvGrpSpPr>
          <p:cNvPr id="39" name="Group 38"/>
          <p:cNvGrpSpPr/>
          <p:nvPr/>
        </p:nvGrpSpPr>
        <p:grpSpPr>
          <a:xfrm>
            <a:off x="10722384" y="3929774"/>
            <a:ext cx="524992" cy="602613"/>
            <a:chOff x="9547720" y="1964124"/>
            <a:chExt cx="524992" cy="602613"/>
          </a:xfrm>
        </p:grpSpPr>
        <p:cxnSp>
          <p:nvCxnSpPr>
            <p:cNvPr id="40" name="Straight Arrow Connector 39"/>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19"/>
                  <a:stretch>
                    <a:fillRect l="-26923" r="-5769" b="-326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10764764" y="4598362"/>
                <a:ext cx="1312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10764764" y="4598362"/>
                <a:ext cx="1312732" cy="276999"/>
              </a:xfrm>
              <a:prstGeom prst="rect">
                <a:avLst/>
              </a:prstGeom>
              <a:blipFill>
                <a:blip r:embed="rId20"/>
                <a:stretch>
                  <a:fillRect l="-4186" t="-2174" r="-6512" b="-32609"/>
                </a:stretch>
              </a:blipFill>
            </p:spPr>
            <p:txBody>
              <a:bodyPr/>
              <a:lstStyle/>
              <a:p>
                <a:r>
                  <a:rPr lang="en-US">
                    <a:noFill/>
                  </a:rPr>
                  <a:t> </a:t>
                </a:r>
              </a:p>
            </p:txBody>
          </p:sp>
        </mc:Fallback>
      </mc:AlternateContent>
      <p:grpSp>
        <p:nvGrpSpPr>
          <p:cNvPr id="43" name="Group 42"/>
          <p:cNvGrpSpPr/>
          <p:nvPr/>
        </p:nvGrpSpPr>
        <p:grpSpPr>
          <a:xfrm>
            <a:off x="11279461" y="4923548"/>
            <a:ext cx="524992" cy="602613"/>
            <a:chOff x="9547720" y="1964124"/>
            <a:chExt cx="524992" cy="602613"/>
          </a:xfrm>
        </p:grpSpPr>
        <p:cxnSp>
          <p:nvCxnSpPr>
            <p:cNvPr id="44" name="Straight Arrow Connector 43"/>
            <p:cNvCxnSpPr/>
            <p:nvPr/>
          </p:nvCxnSpPr>
          <p:spPr>
            <a:xfrm>
              <a:off x="9547720" y="1964124"/>
              <a:ext cx="379655" cy="602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9755381" y="2047515"/>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3</m:t>
                            </m:r>
                          </m:sub>
                        </m:sSub>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9755381" y="2047515"/>
                  <a:ext cx="317331" cy="276999"/>
                </a:xfrm>
                <a:prstGeom prst="rect">
                  <a:avLst/>
                </a:prstGeom>
                <a:blipFill>
                  <a:blip r:embed="rId21"/>
                  <a:stretch>
                    <a:fillRect l="-25000" r="-7692" b="-32609"/>
                  </a:stretch>
                </a:blipFill>
              </p:spPr>
              <p:txBody>
                <a:bodyPr/>
                <a:lstStyle/>
                <a:p>
                  <a:r>
                    <a:rPr lang="en-US">
                      <a:noFill/>
                    </a:rPr>
                    <a:t> </a:t>
                  </a:r>
                </a:p>
              </p:txBody>
            </p:sp>
          </mc:Fallback>
        </mc:AlternateContent>
      </p:grpSp>
    </p:spTree>
    <p:extLst>
      <p:ext uri="{BB962C8B-B14F-4D97-AF65-F5344CB8AC3E}">
        <p14:creationId xmlns:p14="http://schemas.microsoft.com/office/powerpoint/2010/main" val="560801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isogenies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r>
                  <a:rPr lang="en-US" i="1" dirty="0"/>
                  <a:t>R</a:t>
                </a:r>
                <a:r>
                  <a:rPr lang="en-US" dirty="0"/>
                  <a:t> be a point of order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oMath>
                </a14:m>
                <a:r>
                  <a:rPr lang="en-US" dirty="0"/>
                  <a:t>.  How to compute isogeny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 </m:t>
                    </m:r>
                  </m:oMath>
                </a14:m>
                <a:r>
                  <a:rPr lang="en-US" dirty="0"/>
                  <a:t>with kernel &lt;</a:t>
                </a:r>
                <a:r>
                  <a:rPr lang="en-US" i="1" dirty="0"/>
                  <a:t>R</a:t>
                </a:r>
                <a:r>
                  <a:rPr lang="en-US" dirty="0"/>
                  <a:t>&gt;?</a:t>
                </a:r>
              </a:p>
              <a:p>
                <a:pPr lvl="1"/>
                <a:r>
                  <a:rPr lang="en-US" dirty="0"/>
                  <a:t>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𝑅</m:t>
                    </m:r>
                  </m:oMath>
                </a14:m>
                <a:endParaRPr lang="en-US" b="0" i="1" dirty="0">
                  <a:latin typeface="Cambria Math" panose="02040503050406030204" pitchFamily="18" charset="0"/>
                </a:endParaRP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&lt;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p>
                        </m:s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&gt;</m:t>
                        </m:r>
                      </m:den>
                    </m:f>
                  </m:oMath>
                </a14:m>
                <a:endParaRPr lang="en-US" b="0" i="1" dirty="0">
                  <a:latin typeface="Cambria Math" panose="02040503050406030204" pitchFamily="18" charset="0"/>
                </a:endParaRP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pPr lvl="1"/>
                <a:r>
                  <a:rPr lang="en-US" dirty="0"/>
                  <a:t>Then </a:t>
                </a:r>
                <a14:m>
                  <m:oMath xmlns:m="http://schemas.openxmlformats.org/officeDocument/2006/math">
                    <m:f>
                      <m:fPr>
                        <m:type m:val="lin"/>
                        <m:ctrlPr>
                          <a:rPr lang="en-US"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&lt;</m:t>
                        </m:r>
                        <m:r>
                          <a:rPr lang="en-US" b="0" i="1" smtClean="0">
                            <a:latin typeface="Cambria Math" panose="02040503050406030204" pitchFamily="18" charset="0"/>
                          </a:rPr>
                          <m:t>𝑅</m:t>
                        </m:r>
                        <m:r>
                          <a:rPr lang="en-US" b="0" i="1" smtClean="0">
                            <a:latin typeface="Cambria Math" panose="02040503050406030204" pitchFamily="18" charset="0"/>
                          </a:rPr>
                          <m:t>&gt;</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m:t>
                        </m:r>
                      </m:sub>
                    </m:sSub>
                  </m:oMath>
                </a14:m>
                <a:r>
                  <a:rPr lang="en-US" dirty="0"/>
                  <a:t> and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𝑒</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endParaRPr lang="en-US" dirty="0"/>
              </a:p>
              <a:p>
                <a:r>
                  <a:rPr lang="en-US" dirty="0"/>
                  <a:t>Need to know the bottom row of the graph</a:t>
                </a:r>
              </a:p>
              <a:p>
                <a:r>
                  <a:rPr lang="en-US" dirty="0"/>
                  <a:t>Turns out a hybrid approach is best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4" name="Picture 3" descr="506.pdf - Google Chrome"/>
          <p:cNvPicPr>
            <a:picLocks noChangeAspect="1"/>
          </p:cNvPicPr>
          <p:nvPr/>
        </p:nvPicPr>
        <p:blipFill rotWithShape="1">
          <a:blip r:embed="rId4">
            <a:extLst>
              <a:ext uri="{28A0092B-C50C-407E-A947-70E740481C1C}">
                <a14:useLocalDpi xmlns:a14="http://schemas.microsoft.com/office/drawing/2010/main" val="0"/>
              </a:ext>
            </a:extLst>
          </a:blip>
          <a:srcRect l="34687" t="35151" r="34974" b="27879"/>
          <a:stretch/>
        </p:blipFill>
        <p:spPr>
          <a:xfrm>
            <a:off x="7623281" y="2296846"/>
            <a:ext cx="4159792" cy="327839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3509436" y="5710173"/>
            <a:ext cx="7535327" cy="933580"/>
          </a:xfrm>
          <a:prstGeom prst="rect">
            <a:avLst/>
          </a:prstGeom>
        </p:spPr>
      </p:pic>
    </p:spTree>
    <p:extLst>
      <p:ext uri="{BB962C8B-B14F-4D97-AF65-F5344CB8AC3E}">
        <p14:creationId xmlns:p14="http://schemas.microsoft.com/office/powerpoint/2010/main" val="74581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Strategy</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302" y="2035449"/>
            <a:ext cx="7489396" cy="3691582"/>
          </a:xfrm>
        </p:spPr>
      </p:pic>
    </p:spTree>
    <p:extLst>
      <p:ext uri="{BB962C8B-B14F-4D97-AF65-F5344CB8AC3E}">
        <p14:creationId xmlns:p14="http://schemas.microsoft.com/office/powerpoint/2010/main" val="187249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improvements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Projective coordinates for points and curve coefficients</a:t>
                </a:r>
              </a:p>
              <a:p>
                <a:pPr lvl="1"/>
                <a:r>
                  <a:rPr lang="en-US" dirty="0"/>
                  <a:t>Avoid inversions – only 3  total needed</a:t>
                </a:r>
              </a:p>
              <a:p>
                <a:pPr lvl="1"/>
                <a:r>
                  <a:rPr lang="en-US" dirty="0"/>
                  <a:t>Montgomery curve </a:t>
                </a:r>
                <a14:m>
                  <m:oMath xmlns:m="http://schemas.openxmlformats.org/officeDocument/2006/math">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rPr>
                          <m:t>𝑏𝑦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b="0" dirty="0"/>
              </a:p>
              <a:p>
                <a:pPr marL="457200" lvl="1" indent="0">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1" smtClean="0">
                        <a:latin typeface="Cambria Math" panose="02040503050406030204" pitchFamily="18" charset="0"/>
                      </a:rPr>
                      <m:t>𝐵</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𝐶𝑥</m:t>
                    </m:r>
                  </m:oMath>
                </a14:m>
                <a:r>
                  <a:rPr lang="en-US" dirty="0"/>
                  <a:t> </a:t>
                </a:r>
              </a:p>
              <a:p>
                <a:r>
                  <a:rPr lang="en-US" dirty="0"/>
                  <a:t>Use the </a:t>
                </a:r>
                <a:r>
                  <a:rPr lang="en-US" dirty="0" err="1"/>
                  <a:t>Kummer</a:t>
                </a:r>
                <a:r>
                  <a:rPr lang="en-US" dirty="0"/>
                  <a:t> variety</a:t>
                </a:r>
              </a:p>
              <a:p>
                <a:pPr lvl="1"/>
                <a:r>
                  <a:rPr lang="en-US" dirty="0"/>
                  <a:t>Work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𝐸</m:t>
                        </m:r>
                      </m:e>
                      <m:sub>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ℙ</m:t>
                        </m:r>
                      </m:e>
                      <m:sup>
                        <m:r>
                          <a:rPr lang="en-US" b="0" i="1" smtClean="0">
                            <a:latin typeface="Cambria Math" panose="02040503050406030204" pitchFamily="18" charset="0"/>
                            <a:ea typeface="Cambria Math" panose="02040503050406030204" pitchFamily="18" charset="0"/>
                          </a:rPr>
                          <m:t>1</m:t>
                        </m:r>
                      </m:sup>
                    </m:sSup>
                  </m:oMath>
                </a14:m>
                <a:r>
                  <a:rPr lang="en-US" dirty="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𝑍</m:t>
                        </m:r>
                      </m:e>
                    </m:d>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oMath>
                </a14:m>
                <a:endParaRPr lang="en-US" dirty="0"/>
              </a:p>
              <a:p>
                <a:pPr lvl="1"/>
                <a:r>
                  <a:rPr lang="en-US" dirty="0"/>
                  <a:t>Efficient algorithms for </a:t>
                </a:r>
                <a:r>
                  <a:rPr lang="en-US" dirty="0" err="1"/>
                  <a:t>xADD</a:t>
                </a:r>
                <a:r>
                  <a:rPr lang="en-US" dirty="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e>
                        </m:d>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e>
                    </m:d>
                    <m:r>
                      <a:rPr lang="en-US" b="0" i="1" smtClean="0">
                        <a:latin typeface="Cambria Math" panose="02040503050406030204" pitchFamily="18" charset="0"/>
                      </a:rPr>
                      <m:t>, </m:t>
                    </m:r>
                  </m:oMath>
                </a14:m>
                <a:r>
                  <a:rPr lang="en-US" dirty="0" err="1"/>
                  <a:t>xDBL</a:t>
                </a:r>
                <a:r>
                  <a:rPr lang="en-US" dirty="0"/>
                  <a:t>, </a:t>
                </a:r>
                <a:r>
                  <a:rPr lang="en-US" dirty="0" err="1"/>
                  <a:t>xDBLADD</a:t>
                </a:r>
                <a:r>
                  <a:rPr lang="en-US" dirty="0"/>
                  <a:t>, LADDER, </a:t>
                </a:r>
                <a:r>
                  <a:rPr lang="en-US" dirty="0" err="1"/>
                  <a:t>xTPL</a:t>
                </a:r>
                <a:r>
                  <a:rPr lang="en-US" dirty="0"/>
                  <a:t>, </a:t>
                </a:r>
                <a:r>
                  <a:rPr lang="en-US" dirty="0" err="1"/>
                  <a:t>etc</a:t>
                </a:r>
                <a:r>
                  <a:rPr lang="en-US" dirty="0"/>
                  <a:t>…. that only depend on </a:t>
                </a:r>
                <a:r>
                  <a:rPr lang="en-US" i="1" dirty="0"/>
                  <a:t>x’s </a:t>
                </a:r>
                <a:r>
                  <a:rPr lang="en-US" dirty="0"/>
                  <a:t>and coefficient </a:t>
                </a:r>
                <a:r>
                  <a:rPr lang="en-US" i="1" dirty="0"/>
                  <a:t>a</a:t>
                </a:r>
              </a:p>
              <a:p>
                <a:r>
                  <a:rPr lang="en-US" dirty="0"/>
                  <a:t>Efficient projective 3-isogeny, 4-isogeny formulas</a:t>
                </a:r>
              </a:p>
              <a:p>
                <a:r>
                  <a:rPr lang="en-US" dirty="0"/>
                  <a:t>Efficient field arithmetic, modular reductions, </a:t>
                </a:r>
                <a:r>
                  <a:rPr lang="en-US" dirty="0" err="1"/>
                  <a:t>etc</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2813097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3.4 GHz Intel Core i7-2600 Sandy Bridge and 3.4GHz Intel Core i7-4770 Haswell processors</a:t>
                </a:r>
              </a:p>
              <a:p>
                <a:r>
                  <a:rPr lang="en-US" dirty="0"/>
                  <a:t>Measured in millions of</a:t>
                </a:r>
              </a:p>
              <a:p>
                <a:pPr marL="0" indent="0">
                  <a:buNone/>
                </a:pPr>
                <a:r>
                  <a:rPr lang="en-US" dirty="0"/>
                  <a:t>   clock cycles</a:t>
                </a:r>
              </a:p>
              <a:p>
                <a:r>
                  <a:rPr lang="en-US" dirty="0"/>
                  <a:t>Prior work wasn’t </a:t>
                </a:r>
              </a:p>
              <a:p>
                <a:pPr marL="0" indent="0">
                  <a:buNone/>
                </a:pPr>
                <a:r>
                  <a:rPr lang="en-US" dirty="0"/>
                  <a:t>   constant time</a:t>
                </a:r>
              </a:p>
              <a:p>
                <a:r>
                  <a:rPr lang="en-US" dirty="0"/>
                  <a:t>For comparison, prior work has their key exchange on 2.4 GHz Intel Core i5 taking .22 seconds, so now maybe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0.07 </a:t>
                </a:r>
                <a:r>
                  <a:rPr lang="en-US" dirty="0"/>
                  <a:t>seconds?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652" y="2438269"/>
            <a:ext cx="6209324" cy="2409956"/>
          </a:xfrm>
          <a:prstGeom prst="rect">
            <a:avLst/>
          </a:prstGeom>
        </p:spPr>
      </p:pic>
    </p:spTree>
    <p:extLst>
      <p:ext uri="{BB962C8B-B14F-4D97-AF65-F5344CB8AC3E}">
        <p14:creationId xmlns:p14="http://schemas.microsoft.com/office/powerpoint/2010/main" val="4074590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t>
            </a:r>
          </a:p>
        </p:txBody>
      </p:sp>
      <p:sp>
        <p:nvSpPr>
          <p:cNvPr id="3" name="Content Placeholder 2"/>
          <p:cNvSpPr>
            <a:spLocks noGrp="1"/>
          </p:cNvSpPr>
          <p:nvPr>
            <p:ph idx="1"/>
          </p:nvPr>
        </p:nvSpPr>
        <p:spPr/>
        <p:txBody>
          <a:bodyPr/>
          <a:lstStyle/>
          <a:p>
            <a:r>
              <a:rPr lang="en-US" dirty="0"/>
              <a:t>Using </a:t>
            </a:r>
            <a:r>
              <a:rPr lang="en-US" dirty="0" err="1"/>
              <a:t>Ebacs</a:t>
            </a:r>
            <a:r>
              <a:rPr lang="en-US" dirty="0"/>
              <a:t> – roughly</a:t>
            </a:r>
          </a:p>
        </p:txBody>
      </p:sp>
      <p:graphicFrame>
        <p:nvGraphicFramePr>
          <p:cNvPr id="5" name="Table 4"/>
          <p:cNvGraphicFramePr>
            <a:graphicFrameLocks noGrp="1"/>
          </p:cNvGraphicFramePr>
          <p:nvPr>
            <p:extLst>
              <p:ext uri="{D42A27DB-BD31-4B8C-83A1-F6EECF244321}">
                <p14:modId xmlns:p14="http://schemas.microsoft.com/office/powerpoint/2010/main" val="2147202755"/>
              </p:ext>
            </p:extLst>
          </p:nvPr>
        </p:nvGraphicFramePr>
        <p:xfrm>
          <a:off x="2320758" y="2830221"/>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7924072"/>
                    </a:ext>
                  </a:extLst>
                </a:gridCol>
                <a:gridCol w="2709333">
                  <a:extLst>
                    <a:ext uri="{9D8B030D-6E8A-4147-A177-3AD203B41FA5}">
                      <a16:colId xmlns:a16="http://schemas.microsoft.com/office/drawing/2014/main" val="926291853"/>
                    </a:ext>
                  </a:extLst>
                </a:gridCol>
                <a:gridCol w="2709333">
                  <a:extLst>
                    <a:ext uri="{9D8B030D-6E8A-4147-A177-3AD203B41FA5}">
                      <a16:colId xmlns:a16="http://schemas.microsoft.com/office/drawing/2014/main" val="2074668578"/>
                    </a:ext>
                  </a:extLst>
                </a:gridCol>
              </a:tblGrid>
              <a:tr h="370840">
                <a:tc>
                  <a:txBody>
                    <a:bodyPr/>
                    <a:lstStyle/>
                    <a:p>
                      <a:r>
                        <a:rPr lang="en-US" dirty="0"/>
                        <a:t>DH</a:t>
                      </a:r>
                      <a:r>
                        <a:rPr lang="en-US" baseline="0" dirty="0"/>
                        <a:t> Algorithm</a:t>
                      </a:r>
                      <a:endParaRPr lang="en-US" dirty="0"/>
                    </a:p>
                  </a:txBody>
                  <a:tcPr/>
                </a:tc>
                <a:tc>
                  <a:txBody>
                    <a:bodyPr/>
                    <a:lstStyle/>
                    <a:p>
                      <a:pPr algn="ctr"/>
                      <a:r>
                        <a:rPr lang="en-US" dirty="0" err="1"/>
                        <a:t>KeyGen</a:t>
                      </a:r>
                      <a:r>
                        <a:rPr lang="en-US" baseline="0" dirty="0"/>
                        <a:t> (cycles)</a:t>
                      </a:r>
                      <a:endParaRPr lang="en-US" dirty="0"/>
                    </a:p>
                  </a:txBody>
                  <a:tcPr/>
                </a:tc>
                <a:tc>
                  <a:txBody>
                    <a:bodyPr/>
                    <a:lstStyle/>
                    <a:p>
                      <a:pPr algn="ctr"/>
                      <a:r>
                        <a:rPr lang="en-US" dirty="0" err="1"/>
                        <a:t>SharedSecret</a:t>
                      </a:r>
                      <a:r>
                        <a:rPr lang="en-US" dirty="0"/>
                        <a:t> (cycles)</a:t>
                      </a:r>
                    </a:p>
                  </a:txBody>
                  <a:tcPr/>
                </a:tc>
                <a:extLst>
                  <a:ext uri="{0D108BD9-81ED-4DB2-BD59-A6C34878D82A}">
                    <a16:rowId xmlns:a16="http://schemas.microsoft.com/office/drawing/2014/main" val="2387279208"/>
                  </a:ext>
                </a:extLst>
              </a:tr>
              <a:tr h="370840">
                <a:tc>
                  <a:txBody>
                    <a:bodyPr/>
                    <a:lstStyle/>
                    <a:p>
                      <a:r>
                        <a:rPr lang="en-US" dirty="0"/>
                        <a:t>SIDH</a:t>
                      </a:r>
                    </a:p>
                  </a:txBody>
                  <a:tcPr/>
                </a:tc>
                <a:tc>
                  <a:txBody>
                    <a:bodyPr/>
                    <a:lstStyle/>
                    <a:p>
                      <a:pPr algn="ctr"/>
                      <a:r>
                        <a:rPr lang="en-US" dirty="0"/>
                        <a:t>100,000,000</a:t>
                      </a:r>
                    </a:p>
                  </a:txBody>
                  <a:tcPr/>
                </a:tc>
                <a:tc>
                  <a:txBody>
                    <a:bodyPr/>
                    <a:lstStyle/>
                    <a:p>
                      <a:pPr algn="ctr"/>
                      <a:r>
                        <a:rPr lang="en-US" dirty="0"/>
                        <a:t>96,000,000</a:t>
                      </a:r>
                    </a:p>
                  </a:txBody>
                  <a:tcPr/>
                </a:tc>
                <a:extLst>
                  <a:ext uri="{0D108BD9-81ED-4DB2-BD59-A6C34878D82A}">
                    <a16:rowId xmlns:a16="http://schemas.microsoft.com/office/drawing/2014/main" val="2110483066"/>
                  </a:ext>
                </a:extLst>
              </a:tr>
              <a:tr h="370840">
                <a:tc>
                  <a:txBody>
                    <a:bodyPr/>
                    <a:lstStyle/>
                    <a:p>
                      <a:r>
                        <a:rPr lang="en-US" dirty="0"/>
                        <a:t>Curve 25519</a:t>
                      </a:r>
                    </a:p>
                  </a:txBody>
                  <a:tcPr/>
                </a:tc>
                <a:tc>
                  <a:txBody>
                    <a:bodyPr/>
                    <a:lstStyle/>
                    <a:p>
                      <a:pPr algn="ctr"/>
                      <a:r>
                        <a:rPr lang="en-US" dirty="0"/>
                        <a:t>172,000</a:t>
                      </a:r>
                    </a:p>
                  </a:txBody>
                  <a:tcPr/>
                </a:tc>
                <a:tc>
                  <a:txBody>
                    <a:bodyPr/>
                    <a:lstStyle/>
                    <a:p>
                      <a:pPr algn="ctr"/>
                      <a:r>
                        <a:rPr lang="en-US" dirty="0"/>
                        <a:t>163,000</a:t>
                      </a:r>
                    </a:p>
                  </a:txBody>
                  <a:tcPr/>
                </a:tc>
                <a:extLst>
                  <a:ext uri="{0D108BD9-81ED-4DB2-BD59-A6C34878D82A}">
                    <a16:rowId xmlns:a16="http://schemas.microsoft.com/office/drawing/2014/main" val="2340607786"/>
                  </a:ext>
                </a:extLst>
              </a:tr>
              <a:tr h="370840">
                <a:tc>
                  <a:txBody>
                    <a:bodyPr/>
                    <a:lstStyle/>
                    <a:p>
                      <a:r>
                        <a:rPr lang="en-US" dirty="0"/>
                        <a:t>Ed448</a:t>
                      </a:r>
                      <a:r>
                        <a:rPr lang="en-US" baseline="0" dirty="0"/>
                        <a:t> (Goldilocks)</a:t>
                      </a:r>
                      <a:endParaRPr lang="en-US" dirty="0"/>
                    </a:p>
                  </a:txBody>
                  <a:tcPr/>
                </a:tc>
                <a:tc>
                  <a:txBody>
                    <a:bodyPr/>
                    <a:lstStyle/>
                    <a:p>
                      <a:pPr algn="ctr"/>
                      <a:r>
                        <a:rPr lang="en-US" dirty="0"/>
                        <a:t>176,000</a:t>
                      </a:r>
                    </a:p>
                  </a:txBody>
                  <a:tcPr/>
                </a:tc>
                <a:tc>
                  <a:txBody>
                    <a:bodyPr/>
                    <a:lstStyle/>
                    <a:p>
                      <a:pPr algn="ctr"/>
                      <a:r>
                        <a:rPr lang="en-US" dirty="0"/>
                        <a:t>470,000</a:t>
                      </a:r>
                    </a:p>
                  </a:txBody>
                  <a:tcPr/>
                </a:tc>
                <a:extLst>
                  <a:ext uri="{0D108BD9-81ED-4DB2-BD59-A6C34878D82A}">
                    <a16:rowId xmlns:a16="http://schemas.microsoft.com/office/drawing/2014/main" val="1362548641"/>
                  </a:ext>
                </a:extLst>
              </a:tr>
              <a:tr h="370840">
                <a:tc>
                  <a:txBody>
                    <a:bodyPr/>
                    <a:lstStyle/>
                    <a:p>
                      <a:r>
                        <a:rPr lang="en-US" dirty="0"/>
                        <a:t>NIST P-256</a:t>
                      </a:r>
                    </a:p>
                  </a:txBody>
                  <a:tcPr/>
                </a:tc>
                <a:tc>
                  <a:txBody>
                    <a:bodyPr/>
                    <a:lstStyle/>
                    <a:p>
                      <a:pPr algn="ctr"/>
                      <a:r>
                        <a:rPr lang="en-US" dirty="0"/>
                        <a:t>246,000</a:t>
                      </a:r>
                    </a:p>
                  </a:txBody>
                  <a:tcPr/>
                </a:tc>
                <a:tc>
                  <a:txBody>
                    <a:bodyPr/>
                    <a:lstStyle/>
                    <a:p>
                      <a:pPr algn="ctr"/>
                      <a:r>
                        <a:rPr lang="en-US" dirty="0"/>
                        <a:t>600,000</a:t>
                      </a:r>
                    </a:p>
                  </a:txBody>
                  <a:tcPr/>
                </a:tc>
                <a:extLst>
                  <a:ext uri="{0D108BD9-81ED-4DB2-BD59-A6C34878D82A}">
                    <a16:rowId xmlns:a16="http://schemas.microsoft.com/office/drawing/2014/main" val="3930616391"/>
                  </a:ext>
                </a:extLst>
              </a:tr>
            </a:tbl>
          </a:graphicData>
        </a:graphic>
      </p:graphicFrame>
    </p:spTree>
    <p:extLst>
      <p:ext uri="{BB962C8B-B14F-4D97-AF65-F5344CB8AC3E}">
        <p14:creationId xmlns:p14="http://schemas.microsoft.com/office/powerpoint/2010/main" val="2824592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500" y="1027906"/>
            <a:ext cx="7617000" cy="5167312"/>
          </a:xfrm>
          <a:prstGeom prst="rect">
            <a:avLst/>
          </a:prstGeom>
        </p:spPr>
      </p:pic>
      <p:sp>
        <p:nvSpPr>
          <p:cNvPr id="2" name="Title 1"/>
          <p:cNvSpPr>
            <a:spLocks noGrp="1"/>
          </p:cNvSpPr>
          <p:nvPr>
            <p:ph type="title"/>
          </p:nvPr>
        </p:nvSpPr>
        <p:spPr/>
        <p:txBody>
          <a:bodyPr/>
          <a:lstStyle/>
          <a:p>
            <a:r>
              <a:rPr lang="en-US" dirty="0"/>
              <a:t>Comparison</a:t>
            </a:r>
          </a:p>
        </p:txBody>
      </p:sp>
      <p:sp>
        <p:nvSpPr>
          <p:cNvPr id="4" name="TextBox 3"/>
          <p:cNvSpPr txBox="1"/>
          <p:nvPr/>
        </p:nvSpPr>
        <p:spPr>
          <a:xfrm>
            <a:off x="5110843" y="6325846"/>
            <a:ext cx="5274128" cy="369332"/>
          </a:xfrm>
          <a:prstGeom prst="rect">
            <a:avLst/>
          </a:prstGeom>
          <a:noFill/>
        </p:spPr>
        <p:txBody>
          <a:bodyPr wrap="square" rtlCol="0">
            <a:spAutoFit/>
          </a:bodyPr>
          <a:lstStyle/>
          <a:p>
            <a:r>
              <a:rPr lang="en-US" dirty="0"/>
              <a:t>Table is from </a:t>
            </a:r>
            <a:r>
              <a:rPr lang="en-US" dirty="0" err="1"/>
              <a:t>Tancrede</a:t>
            </a:r>
            <a:r>
              <a:rPr lang="en-US" dirty="0"/>
              <a:t> </a:t>
            </a:r>
            <a:r>
              <a:rPr lang="en-US" dirty="0" err="1"/>
              <a:t>Lepoint</a:t>
            </a:r>
            <a:r>
              <a:rPr lang="en-US" dirty="0"/>
              <a:t>, SRI International</a:t>
            </a:r>
          </a:p>
        </p:txBody>
      </p:sp>
    </p:spTree>
    <p:extLst>
      <p:ext uri="{BB962C8B-B14F-4D97-AF65-F5344CB8AC3E}">
        <p14:creationId xmlns:p14="http://schemas.microsoft.com/office/powerpoint/2010/main" val="395807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BigMont</a:t>
            </a:r>
            <a:r>
              <a:rPr lang="en-US" dirty="0"/>
              <a:t> – SIDH+ECDH hybrid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1475" y="1825625"/>
                <a:ext cx="10982325" cy="4351338"/>
              </a:xfrm>
            </p:spPr>
            <p:txBody>
              <a:bodyPr/>
              <a:lstStyle/>
              <a:p>
                <a:r>
                  <a:rPr lang="en-US" dirty="0"/>
                  <a:t>Could partner SIDH with any DH scheme, but obvious advantages from sharing the SIDH implementation</a:t>
                </a:r>
              </a:p>
              <a:p>
                <a:r>
                  <a:rPr lang="en-US" dirty="0"/>
                  <a:t>Use same field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372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239</m:t>
                        </m:r>
                      </m:sup>
                    </m:sSup>
                    <m:r>
                      <a:rPr lang="en-US" b="0" i="1" smtClean="0">
                        <a:latin typeface="Cambria Math" panose="02040503050406030204" pitchFamily="18" charset="0"/>
                      </a:rPr>
                      <m:t>−1</m:t>
                    </m:r>
                  </m:oMath>
                </a14:m>
                <a:endParaRPr lang="en-US" b="0" dirty="0"/>
              </a:p>
              <a:p>
                <a:r>
                  <a:rPr lang="en-US" dirty="0"/>
                  <a:t>Choose ordinary, rigid, twist-secure curve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with</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=624450</m:t>
                    </m:r>
                  </m:oMath>
                </a14:m>
                <a:endParaRPr lang="en-US" dirty="0"/>
              </a:p>
              <a:p>
                <a:pPr lvl="1"/>
                <a:r>
                  <a:rPr lang="en-US" dirty="0"/>
                  <a:t>Both </a:t>
                </a:r>
                <a:r>
                  <a:rPr lang="en-US" i="1" dirty="0"/>
                  <a:t>E</a:t>
                </a:r>
                <a:r>
                  <a:rPr lang="en-US" dirty="0"/>
                  <a:t>’ and it’s twist have order 4 times a 749 bit prime</a:t>
                </a:r>
              </a:p>
              <a:p>
                <a:r>
                  <a:rPr lang="en-US" dirty="0"/>
                  <a:t>About a 15% penalty in time/memory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1475" y="1825625"/>
                <a:ext cx="10982325" cy="4351338"/>
              </a:xfrm>
              <a:blipFill>
                <a:blip r:embed="rId3"/>
                <a:stretch>
                  <a:fillRect l="-999" t="-2241"/>
                </a:stretch>
              </a:blipFill>
            </p:spPr>
            <p:txBody>
              <a:bodyPr/>
              <a:lstStyle/>
              <a:p>
                <a:r>
                  <a:rPr lang="en-US">
                    <a:noFill/>
                  </a:rPr>
                  <a:t> </a:t>
                </a:r>
              </a:p>
            </p:txBody>
          </p:sp>
        </mc:Fallback>
      </mc:AlternateContent>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016" y="4619488"/>
            <a:ext cx="5144218" cy="1962424"/>
          </a:xfrm>
          <a:prstGeom prst="rect">
            <a:avLst/>
          </a:prstGeom>
        </p:spPr>
      </p:pic>
    </p:spTree>
    <p:extLst>
      <p:ext uri="{BB962C8B-B14F-4D97-AF65-F5344CB8AC3E}">
        <p14:creationId xmlns:p14="http://schemas.microsoft.com/office/powerpoint/2010/main" val="2529496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of SIDH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 </a:t>
                </a:r>
                <a:r>
                  <a:rPr lang="en-US" dirty="0" err="1"/>
                  <a:t>Feo</a:t>
                </a:r>
                <a:r>
                  <a:rPr lang="en-US" dirty="0"/>
                  <a:t>/</a:t>
                </a:r>
                <a:r>
                  <a:rPr lang="en-US" dirty="0" err="1"/>
                  <a:t>Jao</a:t>
                </a:r>
                <a:r>
                  <a:rPr lang="en-US" dirty="0"/>
                  <a:t>/</a:t>
                </a:r>
                <a:r>
                  <a:rPr lang="en-US" dirty="0" err="1"/>
                  <a:t>Plut</a:t>
                </a:r>
                <a:r>
                  <a:rPr lang="en-US" dirty="0"/>
                  <a:t> proved SIDH is session-key secure in the authenticated-links adversarial model of Canetti and </a:t>
                </a:r>
                <a:r>
                  <a:rPr lang="en-US" dirty="0" err="1"/>
                  <a:t>Krawczyk</a:t>
                </a:r>
                <a:endParaRPr lang="en-US" dirty="0"/>
              </a:p>
              <a:p>
                <a:pPr lvl="1"/>
                <a:r>
                  <a:rPr lang="en-US" dirty="0"/>
                  <a:t>Assumes perfectly authenticated links, which basically forces the adversaries to be passive eavesdroppers</a:t>
                </a:r>
              </a:p>
              <a:p>
                <a:pPr lvl="1"/>
                <a:r>
                  <a:rPr lang="en-US" dirty="0"/>
                  <a:t>This can be okay for ephemeral use, but not for real-world use (where static private keys are reused)</a:t>
                </a:r>
              </a:p>
              <a:p>
                <a:r>
                  <a:rPr lang="en-US" dirty="0"/>
                  <a:t>SSDDH:  Differentiate between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𝐵</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𝐵</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𝐵</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𝐵</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𝐴</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oMath>
                </a14:m>
                <a:r>
                  <a:rPr lang="en-US" dirty="0"/>
                  <a:t>, where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𝐴𝐵</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𝐴</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𝐴</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𝐵</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𝐵</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𝐵</m:t>
                              </m:r>
                            </m:sub>
                          </m:sSub>
                        </m:e>
                      </m:d>
                    </m:oMath>
                  </m:oMathPara>
                </a14:m>
                <a:endParaRPr lang="en-US" dirty="0"/>
              </a:p>
              <a:p>
                <a:pPr marL="0" indent="0">
                  <a:buNone/>
                </a:pPr>
                <a:r>
                  <a:rPr lang="en-US" dirty="0"/>
                  <a:t>Where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𝐵</m:t>
                        </m:r>
                      </m:sub>
                    </m:sSub>
                  </m:oMath>
                </a14:m>
                <a:r>
                  <a:rPr lang="en-US" dirty="0"/>
                  <a:t> are actual parameters or chosen randomly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428308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2119745"/>
                <a:ext cx="10515600" cy="4057218"/>
              </a:xfrm>
            </p:spPr>
            <p:txBody>
              <a:bodyPr>
                <a:normAutofit fontScale="92500"/>
              </a:bodyPr>
              <a:lstStyle/>
              <a:p>
                <a:r>
                  <a:rPr lang="en-US" dirty="0"/>
                  <a:t>Elliptic curves: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b="0" dirty="0"/>
              </a:p>
              <a:p>
                <a:r>
                  <a:rPr lang="en-US" dirty="0"/>
                  <a:t>J-invariant </a:t>
                </a:r>
                <a14:m>
                  <m:oMath xmlns:m="http://schemas.openxmlformats.org/officeDocument/2006/math">
                    <m:r>
                      <a:rPr lang="en-US" b="0" i="1" smtClean="0">
                        <a:latin typeface="Cambria Math" panose="02040503050406030204" pitchFamily="18" charset="0"/>
                      </a:rPr>
                      <m:t>𝑗</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=1728</m:t>
                    </m:r>
                    <m:f>
                      <m:fPr>
                        <m:ctrlPr>
                          <a:rPr lang="en-US" b="0" i="1" smtClean="0">
                            <a:latin typeface="Cambria Math" panose="02040503050406030204" pitchFamily="18" charset="0"/>
                          </a:rPr>
                        </m:ctrlPr>
                      </m:fPr>
                      <m:num>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3</m:t>
                            </m:r>
                          </m:sup>
                        </m:sSup>
                      </m:num>
                      <m:den>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3</m:t>
                            </m:r>
                          </m:sup>
                        </m:sSup>
                        <m:r>
                          <a:rPr lang="en-US" b="0" i="1" smtClean="0">
                            <a:latin typeface="Cambria Math" panose="02040503050406030204" pitchFamily="18" charset="0"/>
                          </a:rPr>
                          <m:t>+27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den>
                    </m:f>
                  </m:oMath>
                </a14:m>
                <a:endParaRPr lang="en-US" b="0" dirty="0"/>
              </a:p>
              <a:p>
                <a:r>
                  <a:rPr lang="en-US" dirty="0"/>
                  <a:t>As a group,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𝑞</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𝑚</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𝑛</m:t>
                        </m:r>
                      </m:sub>
                    </m:sSub>
                  </m:oMath>
                </a14:m>
                <a:r>
                  <a:rPr lang="en-US" b="0" dirty="0"/>
                  <a:t>, with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b="0" dirty="0"/>
              </a:p>
              <a:p>
                <a:r>
                  <a:rPr lang="en-US" b="0" dirty="0"/>
                  <a:t>Over a finite field,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𝑞</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b="0" dirty="0"/>
                  <a:t> with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𝑞</m:t>
                        </m:r>
                      </m:e>
                    </m:rad>
                  </m:oMath>
                </a14:m>
                <a:endParaRPr lang="en-US" b="0" dirty="0"/>
              </a:p>
              <a:p>
                <a:r>
                  <a:rPr lang="en-US" b="0" dirty="0"/>
                  <a:t>If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oMath>
                </a14:m>
                <a:r>
                  <a:rPr lang="en-US" b="0" dirty="0"/>
                  <a:t>, then </a:t>
                </a:r>
                <a:r>
                  <a:rPr lang="en-US" b="0" i="1" dirty="0"/>
                  <a:t>E</a:t>
                </a:r>
                <a:r>
                  <a:rPr lang="en-US" b="0" dirty="0"/>
                  <a:t> is </a:t>
                </a:r>
                <a:r>
                  <a:rPr lang="en-US" b="0" i="1" dirty="0"/>
                  <a:t>supersingular</a:t>
                </a:r>
                <a:r>
                  <a:rPr lang="en-US" b="0" dirty="0"/>
                  <a:t>, otherwise </a:t>
                </a:r>
                <a:r>
                  <a:rPr lang="en-US" i="1" dirty="0"/>
                  <a:t>E</a:t>
                </a:r>
                <a:r>
                  <a:rPr lang="en-US" dirty="0"/>
                  <a:t> is </a:t>
                </a:r>
                <a:r>
                  <a:rPr lang="en-US" i="1" dirty="0"/>
                  <a:t>ordinary</a:t>
                </a:r>
                <a:endParaRPr lang="en-US" dirty="0"/>
              </a:p>
              <a:p>
                <a:pPr lvl="1"/>
                <a:r>
                  <a:rPr lang="en-US" dirty="0"/>
                  <a:t>I</a:t>
                </a:r>
                <a:r>
                  <a:rPr lang="en-US" b="0" dirty="0"/>
                  <a:t>f End(</a:t>
                </a:r>
                <a:r>
                  <a:rPr lang="en-US" b="0" i="1" dirty="0"/>
                  <a:t>E</a:t>
                </a:r>
                <a:r>
                  <a:rPr lang="en-US" b="0" dirty="0"/>
                  <a:t>) is an order in a quaternion algebra, then </a:t>
                </a:r>
                <a:r>
                  <a:rPr lang="en-US" b="0" i="1" dirty="0"/>
                  <a:t>E</a:t>
                </a:r>
                <a:r>
                  <a:rPr lang="en-US" b="0" dirty="0"/>
                  <a:t> is supersingular</a:t>
                </a:r>
              </a:p>
              <a:p>
                <a:pPr lvl="1"/>
                <a:r>
                  <a:rPr lang="en-US" b="0" dirty="0"/>
                  <a:t>If End(</a:t>
                </a:r>
                <a:r>
                  <a:rPr lang="en-US" b="0" i="1" dirty="0"/>
                  <a:t>E</a:t>
                </a:r>
                <a:r>
                  <a:rPr lang="en-US" b="0" dirty="0"/>
                  <a:t>) is an order in an imaginary quadratic field, then </a:t>
                </a:r>
                <a:r>
                  <a:rPr lang="en-US" b="0" i="1" dirty="0"/>
                  <a:t>E</a:t>
                </a:r>
                <a:r>
                  <a:rPr lang="en-US" b="0" dirty="0"/>
                  <a:t> is ordinary</a:t>
                </a:r>
              </a:p>
              <a:p>
                <a:r>
                  <a:rPr lang="en-US" dirty="0"/>
                  <a:t>Curves in these papers have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2</m:t>
                            </m:r>
                          </m:sup>
                        </m:sSup>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2</m:t>
                        </m:r>
                      </m:sup>
                    </m:sSup>
                  </m:oMath>
                </a14:m>
                <a:r>
                  <a:rPr lang="en-US" b="0" dirty="0"/>
                  <a:t>, so </a:t>
                </a:r>
                <a:r>
                  <a:rPr lang="en-US" b="0" i="1" dirty="0"/>
                  <a:t>E </a:t>
                </a:r>
                <a:r>
                  <a:rPr lang="en-US" b="0" dirty="0"/>
                  <a:t>is supersingular</a:t>
                </a:r>
              </a:p>
              <a:p>
                <a:endParaRPr lang="en-US" b="0" dirty="0"/>
              </a:p>
              <a:p>
                <a:endParaRPr lang="en-US" dirty="0"/>
              </a:p>
              <a:p>
                <a:pPr lvl="2"/>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2119745"/>
                <a:ext cx="10515600" cy="4057218"/>
              </a:xfrm>
              <a:blipFill>
                <a:blip r:embed="rId2"/>
                <a:stretch>
                  <a:fillRect l="-928" t="-2256"/>
                </a:stretch>
              </a:blipFill>
            </p:spPr>
            <p:txBody>
              <a:bodyPr/>
              <a:lstStyle/>
              <a:p>
                <a:r>
                  <a:rPr lang="en-US">
                    <a:noFill/>
                  </a:rPr>
                  <a:t> </a:t>
                </a:r>
              </a:p>
            </p:txBody>
          </p:sp>
        </mc:Fallback>
      </mc:AlternateContent>
      <p:pic>
        <p:nvPicPr>
          <p:cNvPr id="5" name="Picture 17" descr="ellipticcur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069" y="443339"/>
            <a:ext cx="1677988" cy="1862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181148" y="397528"/>
            <a:ext cx="2886162" cy="2147729"/>
          </a:xfrm>
          <a:prstGeom prst="rect">
            <a:avLst/>
          </a:prstGeom>
        </p:spPr>
      </p:pic>
    </p:spTree>
    <p:extLst>
      <p:ext uri="{BB962C8B-B14F-4D97-AF65-F5344CB8AC3E}">
        <p14:creationId xmlns:p14="http://schemas.microsoft.com/office/powerpoint/2010/main" val="2900810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key validation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SIDH private keys are reused, then public key validation is necessary</a:t>
                </a:r>
              </a:p>
              <a:p>
                <a:pPr lvl="1"/>
                <a:r>
                  <a:rPr lang="en-US" dirty="0"/>
                  <a:t>See </a:t>
                </a:r>
                <a:r>
                  <a:rPr lang="en-US" i="1" dirty="0"/>
                  <a:t>Failure is not an option: Standardization issues for Post-Quantum key agreement</a:t>
                </a:r>
                <a:r>
                  <a:rPr lang="en-US" dirty="0"/>
                  <a:t>, which described “indirect validation”</a:t>
                </a:r>
              </a:p>
              <a:p>
                <a:pPr lvl="1"/>
                <a:endParaRPr lang="en-US" dirty="0"/>
              </a:p>
              <a:p>
                <a:r>
                  <a:rPr lang="en-US" dirty="0"/>
                  <a:t>Public key validation for ECC easy – check a point is on correct curve</a:t>
                </a:r>
              </a:p>
              <a:p>
                <a:endParaRPr lang="en-US" dirty="0"/>
              </a:p>
              <a:p>
                <a:r>
                  <a:rPr lang="en-US" dirty="0"/>
                  <a:t>For SIDH, to validate:</a:t>
                </a:r>
              </a:p>
              <a:p>
                <a:pPr lvl="1"/>
                <a:r>
                  <a:rPr lang="en-US" dirty="0"/>
                  <a:t>need to check points </a:t>
                </a:r>
                <a:r>
                  <a:rPr lang="en-US" i="1" dirty="0"/>
                  <a:t>P</a:t>
                </a:r>
                <a:r>
                  <a:rPr lang="en-US" dirty="0"/>
                  <a:t> and </a:t>
                </a:r>
                <a:r>
                  <a:rPr lang="en-US" i="1" dirty="0"/>
                  <a:t>Q</a:t>
                </a:r>
                <a:r>
                  <a:rPr lang="en-US" dirty="0"/>
                  <a:t> have order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oMath>
                </a14:m>
                <a:r>
                  <a:rPr lang="en-US" dirty="0"/>
                  <a:t> on the same curve </a:t>
                </a:r>
                <a:r>
                  <a:rPr lang="en-US" i="1" dirty="0"/>
                  <a:t>E’</a:t>
                </a:r>
                <a:r>
                  <a:rPr lang="en-US" dirty="0"/>
                  <a:t>, </a:t>
                </a:r>
              </a:p>
              <a:p>
                <a:pPr lvl="1"/>
                <a:r>
                  <a:rPr lang="en-US" dirty="0"/>
                  <a:t>Check </a:t>
                </a:r>
                <a:r>
                  <a:rPr lang="en-US" i="1" dirty="0"/>
                  <a:t>E’  </a:t>
                </a:r>
                <a:r>
                  <a:rPr lang="en-US" dirty="0"/>
                  <a:t>is isogenous to public curve </a:t>
                </a:r>
                <a:r>
                  <a:rPr lang="en-US" i="1" dirty="0"/>
                  <a:t>E</a:t>
                </a:r>
                <a:r>
                  <a:rPr lang="en-US" dirty="0"/>
                  <a:t>, </a:t>
                </a:r>
              </a:p>
              <a:p>
                <a:pPr lvl="1"/>
                <a:r>
                  <a:rPr lang="en-US" dirty="0"/>
                  <a:t>Check that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𝑘𝑃</m:t>
                    </m:r>
                  </m:oMath>
                </a14:m>
                <a:endParaRPr lang="en-US" b="0"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r="-522" b="-2101"/>
                </a:stretch>
              </a:blipFill>
            </p:spPr>
            <p:txBody>
              <a:bodyPr/>
              <a:lstStyle/>
              <a:p>
                <a:r>
                  <a:rPr lang="en-US">
                    <a:noFill/>
                  </a:rPr>
                  <a:t> </a:t>
                </a:r>
              </a:p>
            </p:txBody>
          </p:sp>
        </mc:Fallback>
      </mc:AlternateContent>
    </p:spTree>
    <p:extLst>
      <p:ext uri="{BB962C8B-B14F-4D97-AF65-F5344CB8AC3E}">
        <p14:creationId xmlns:p14="http://schemas.microsoft.com/office/powerpoint/2010/main" val="200785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key validation -- Improved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C</a:t>
                </a:r>
                <a:r>
                  <a:rPr lang="en-US" b="0" dirty="0"/>
                  <a:t>heck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𝑘𝑃</m:t>
                    </m:r>
                  </m:oMath>
                </a14:m>
                <a:endParaRPr lang="en-US" b="0" dirty="0">
                  <a:ea typeface="Cambria Math" panose="02040503050406030204" pitchFamily="18" charset="0"/>
                </a:endParaRPr>
              </a:p>
              <a:p>
                <a:pPr lvl="1"/>
                <a:r>
                  <a:rPr lang="en-US" dirty="0"/>
                  <a:t>Compute Weil pairing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a14:m>
                <a:r>
                  <a:rPr lang="en-US" dirty="0"/>
                  <a:t> – check it’s order</a:t>
                </a:r>
              </a:p>
              <a:p>
                <a:r>
                  <a:rPr lang="en-US" dirty="0"/>
                  <a:t>Check </a:t>
                </a:r>
                <a:r>
                  <a:rPr lang="en-US" i="1" dirty="0"/>
                  <a:t>P, Q</a:t>
                </a:r>
                <a:r>
                  <a:rPr lang="en-US" dirty="0"/>
                  <a:t> have the right order</a:t>
                </a:r>
              </a:p>
              <a:p>
                <a:pPr lvl="1"/>
                <a:r>
                  <a:rPr lang="en-US" dirty="0"/>
                  <a:t>Checking point’s order only involves doubling or tripling</a:t>
                </a:r>
              </a:p>
              <a:p>
                <a:r>
                  <a:rPr lang="en-US" dirty="0"/>
                  <a:t>Check the curves </a:t>
                </a:r>
                <a:r>
                  <a:rPr lang="en-US" i="1" dirty="0"/>
                  <a:t>E, E’</a:t>
                </a:r>
                <a:r>
                  <a:rPr lang="en-US" dirty="0"/>
                  <a:t> are isogenous</a:t>
                </a:r>
              </a:p>
              <a:p>
                <a:pPr lvl="1"/>
                <a:r>
                  <a:rPr lang="en-US" dirty="0"/>
                  <a:t>Tate’s Theorem:  check </a:t>
                </a:r>
                <a:r>
                  <a:rPr lang="en-US" i="1" dirty="0"/>
                  <a:t>E, E’</a:t>
                </a:r>
                <a:r>
                  <a:rPr lang="en-US" dirty="0"/>
                  <a:t> have the same # of points</a:t>
                </a:r>
              </a:p>
              <a:p>
                <a:pPr lvl="1"/>
                <a:r>
                  <a:rPr lang="en-US" dirty="0"/>
                  <a:t>Avoid need to select random point (and hence square root) by using fact that a point with given </a:t>
                </a:r>
                <a:r>
                  <a:rPr lang="en-US" i="1" dirty="0"/>
                  <a:t>x</a:t>
                </a:r>
                <a:r>
                  <a:rPr lang="en-US" dirty="0"/>
                  <a:t>-coordinate is on the curve or its twist, </a:t>
                </a:r>
              </a:p>
              <a:p>
                <a:pPr lvl="1"/>
                <a:r>
                  <a:rPr lang="en-US" dirty="0"/>
                  <a:t>Then check that point’s order (either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e>
                      <m:sup>
                        <m:r>
                          <a:rPr lang="en-US" b="0" i="1" smtClean="0">
                            <a:latin typeface="Cambria Math" panose="02040503050406030204" pitchFamily="18" charset="0"/>
                          </a:rPr>
                          <m:t>2</m:t>
                        </m:r>
                      </m:sup>
                    </m:sSup>
                  </m:oMath>
                </a14:m>
                <a:r>
                  <a:rPr lang="en-US" dirty="0"/>
                  <a:t> or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pPr lvl="1"/>
                <a:endParaRPr lang="en-US" dirty="0"/>
              </a:p>
              <a:p>
                <a:r>
                  <a:rPr lang="en-US" dirty="0"/>
                  <a:t>Cost of validation: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40</m:t>
                    </m:r>
                  </m:oMath>
                </a14:m>
                <a:r>
                  <a:rPr lang="en-US" dirty="0"/>
                  <a:t>% of (</a:t>
                </a:r>
                <a:r>
                  <a:rPr lang="en-US" dirty="0" err="1"/>
                  <a:t>KeyGen</a:t>
                </a:r>
                <a:r>
                  <a:rPr lang="en-US" dirty="0"/>
                  <a:t> + </a:t>
                </a:r>
                <a:r>
                  <a:rPr lang="en-US" dirty="0" err="1"/>
                  <a:t>SharedSecret</a:t>
                </a:r>
                <a:r>
                  <a:rPr lang="en-US" dirty="0"/>
                  <a:t>) runtime</a:t>
                </a:r>
              </a:p>
              <a:p>
                <a:pPr lvl="1"/>
                <a:r>
                  <a:rPr lang="en-US" dirty="0"/>
                  <a:t>Original version was around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130</m:t>
                    </m:r>
                  </m:oMath>
                </a14:m>
                <a:r>
                  <a:rPr lang="en-US" dirty="0"/>
                  <a:t>%  of runtime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801" r="-522" b="-2521"/>
                </a:stretch>
              </a:blipFill>
            </p:spPr>
            <p:txBody>
              <a:bodyPr/>
              <a:lstStyle/>
              <a:p>
                <a:r>
                  <a:rPr lang="en-US">
                    <a:noFill/>
                  </a:rPr>
                  <a:t> </a:t>
                </a:r>
              </a:p>
            </p:txBody>
          </p:sp>
        </mc:Fallback>
      </mc:AlternateContent>
    </p:spTree>
    <p:extLst>
      <p:ext uri="{BB962C8B-B14F-4D97-AF65-F5344CB8AC3E}">
        <p14:creationId xmlns:p14="http://schemas.microsoft.com/office/powerpoint/2010/main" val="3730262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SIDH</a:t>
            </a:r>
          </a:p>
        </p:txBody>
      </p:sp>
      <p:sp>
        <p:nvSpPr>
          <p:cNvPr id="3" name="Content Placeholder 2"/>
          <p:cNvSpPr>
            <a:spLocks noGrp="1"/>
          </p:cNvSpPr>
          <p:nvPr>
            <p:ph idx="1"/>
          </p:nvPr>
        </p:nvSpPr>
        <p:spPr/>
        <p:txBody>
          <a:bodyPr/>
          <a:lstStyle/>
          <a:p>
            <a:r>
              <a:rPr lang="en-US" dirty="0"/>
              <a:t>State-of-the-art implementation of SIDH</a:t>
            </a:r>
          </a:p>
          <a:p>
            <a:pPr lvl="1"/>
            <a:r>
              <a:rPr lang="en-US" dirty="0"/>
              <a:t>~ 3 x faster than previous work, but is it fast enough?</a:t>
            </a:r>
          </a:p>
          <a:p>
            <a:pPr lvl="1"/>
            <a:r>
              <a:rPr lang="en-US" dirty="0"/>
              <a:t>Constant time implementation</a:t>
            </a:r>
          </a:p>
          <a:p>
            <a:pPr lvl="1"/>
            <a:r>
              <a:rPr lang="en-US" dirty="0"/>
              <a:t>Parameters for 128 bits of quantum security/192 bits classical security</a:t>
            </a:r>
          </a:p>
          <a:p>
            <a:pPr lvl="1"/>
            <a:r>
              <a:rPr lang="en-US" dirty="0"/>
              <a:t>Public Key size: 4512 bits.  Private Key size: 384 bits</a:t>
            </a:r>
          </a:p>
          <a:p>
            <a:r>
              <a:rPr lang="en-US" dirty="0"/>
              <a:t>ECDH+SIDH hybrid</a:t>
            </a:r>
          </a:p>
          <a:p>
            <a:pPr lvl="1"/>
            <a:r>
              <a:rPr lang="en-US" dirty="0"/>
              <a:t>Adding ECDH only adds about 15% in time/memory</a:t>
            </a:r>
          </a:p>
          <a:p>
            <a:r>
              <a:rPr lang="en-US" dirty="0"/>
              <a:t>Public-key validation</a:t>
            </a:r>
          </a:p>
          <a:p>
            <a:endParaRPr lang="en-US" dirty="0"/>
          </a:p>
        </p:txBody>
      </p:sp>
    </p:spTree>
    <p:extLst>
      <p:ext uri="{BB962C8B-B14F-4D97-AF65-F5344CB8AC3E}">
        <p14:creationId xmlns:p14="http://schemas.microsoft.com/office/powerpoint/2010/main" val="656670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attack on static SIDH</a:t>
            </a:r>
            <a:br>
              <a:rPr lang="en-US" dirty="0"/>
            </a:br>
            <a:r>
              <a:rPr lang="en-US" sz="1600" dirty="0"/>
              <a:t>(Galbraith, Petit, Shani, </a:t>
            </a:r>
            <a:r>
              <a:rPr lang="en-US" sz="1600" dirty="0" err="1"/>
              <a:t>Ti</a:t>
            </a:r>
            <a:r>
              <a:rPr lang="en-US" sz="1600" dirty="0"/>
              <a: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If using static keys, attacker could do small subgroup/invalid curve type active attack on SIDH – hence need public key validation</a:t>
                </a:r>
              </a:p>
              <a:p>
                <a:r>
                  <a:rPr lang="en-US" dirty="0"/>
                  <a:t>Alice’s private key is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r>
                      <a:rPr lang="en-US" b="0" i="1" smtClean="0">
                        <a:latin typeface="Cambria Math" panose="02040503050406030204" pitchFamily="18" charset="0"/>
                      </a:rPr>
                      <m:t>)</m:t>
                    </m:r>
                  </m:oMath>
                </a14:m>
                <a:r>
                  <a:rPr lang="en-US" dirty="0"/>
                  <a:t>.  Bob sends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a14:m>
                <a:r>
                  <a:rPr lang="en-US" dirty="0"/>
                  <a:t> and Alice computes isogeny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with kernel </a:t>
                </a:r>
                <a14:m>
                  <m:oMath xmlns:m="http://schemas.openxmlformats.org/officeDocument/2006/math">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𝐴</m:t>
                        </m:r>
                      </m:sub>
                    </m:sSub>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r>
                      <a:rPr lang="en-US" b="0" i="1" smtClean="0">
                        <a:latin typeface="Cambria Math" panose="02040503050406030204" pitchFamily="18" charset="0"/>
                      </a:rPr>
                      <m:t>𝑄</m:t>
                    </m:r>
                    <m:r>
                      <a:rPr lang="en-US" b="0" i="1" smtClean="0">
                        <a:latin typeface="Cambria Math" panose="02040503050406030204" pitchFamily="18" charset="0"/>
                      </a:rPr>
                      <m:t>&gt;</m:t>
                    </m:r>
                  </m:oMath>
                </a14:m>
                <a:endParaRPr lang="en-US" dirty="0"/>
              </a:p>
              <a:p>
                <a:pPr lvl="1"/>
                <a:r>
                  <a:rPr lang="en-US" dirty="0"/>
                  <a:t>Alice should check what Bob sends, how SIDH paper described</a:t>
                </a:r>
              </a:p>
              <a:p>
                <a:pPr lvl="1"/>
                <a:r>
                  <a:rPr lang="en-US" dirty="0"/>
                  <a:t>Can do partial validation (NSA talk at NIST PQC workshop).  Perform key exchange and then each party encrypts randomness used and sends to the other party.  But this reveals Bob’s key to Alice</a:t>
                </a:r>
              </a:p>
              <a:p>
                <a:r>
                  <a:rPr lang="en-US" dirty="0"/>
                  <a:t>Key Fact:  There is an equivalent key of form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oMath>
                </a14:m>
                <a:r>
                  <a:rPr lang="en-US" dirty="0"/>
                  <a:t> or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,1</m:t>
                        </m:r>
                      </m:e>
                    </m:d>
                  </m:oMath>
                </a14:m>
                <a:endParaRPr lang="en-US" b="0" dirty="0"/>
              </a:p>
              <a:p>
                <a:pPr lvl="1"/>
                <a:r>
                  <a:rPr lang="en-US" dirty="0"/>
                  <a:t>They generate the same subgroup </a:t>
                </a:r>
                <a14:m>
                  <m:oMath xmlns:m="http://schemas.openxmlformats.org/officeDocument/2006/math">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𝐴</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𝐴</m:t>
                        </m:r>
                      </m:sub>
                    </m:sSub>
                    <m:r>
                      <a:rPr lang="en-US" b="0" i="1" smtClean="0">
                        <a:latin typeface="Cambria Math" panose="02040503050406030204" pitchFamily="18" charset="0"/>
                      </a:rPr>
                      <m:t>&gt;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785161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attack – Step 1</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a:t>Oracle:  Bob sends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oMath>
                </a14:m>
                <a:r>
                  <a:rPr lang="en-US" dirty="0"/>
                  <a:t> and Alice returns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where isogeny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oMath>
                </a14:m>
                <a:r>
                  <a:rPr lang="en-US" dirty="0"/>
                  <a:t> has kernel </a:t>
                </a:r>
                <a14:m>
                  <m:oMath xmlns:m="http://schemas.openxmlformats.org/officeDocument/2006/math">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𝐴</m:t>
                        </m:r>
                      </m:sub>
                    </m:sSub>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r>
                      <a:rPr lang="en-US" i="1">
                        <a:latin typeface="Cambria Math" panose="02040503050406030204" pitchFamily="18" charset="0"/>
                      </a:rPr>
                      <m:t>𝑄</m:t>
                    </m:r>
                    <m:r>
                      <a:rPr lang="en-US" i="1">
                        <a:latin typeface="Cambria Math" panose="02040503050406030204" pitchFamily="18" charset="0"/>
                      </a:rPr>
                      <m:t>&gt;</m:t>
                    </m:r>
                  </m:oMath>
                </a14:m>
                <a:endParaRPr lang="en-US" dirty="0"/>
              </a:p>
              <a:p>
                <a:r>
                  <a:rPr lang="en-US" dirty="0"/>
                  <a:t>Differentiate between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oMath>
                </a14:m>
                <a:r>
                  <a:rPr lang="en-US" dirty="0"/>
                  <a:t> or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𝛼</m:t>
                        </m:r>
                        <m:r>
                          <a:rPr lang="en-US" b="0" i="1" smtClean="0">
                            <a:latin typeface="Cambria Math" panose="02040503050406030204" pitchFamily="18" charset="0"/>
                          </a:rPr>
                          <m:t>′</m:t>
                        </m:r>
                        <m:r>
                          <a:rPr lang="en-US" i="1">
                            <a:latin typeface="Cambria Math" panose="02040503050406030204" pitchFamily="18" charset="0"/>
                          </a:rPr>
                          <m:t>,1</m:t>
                        </m:r>
                      </m:e>
                    </m:d>
                  </m:oMath>
                </a14:m>
                <a:r>
                  <a:rPr lang="en-US" dirty="0"/>
                  <a:t> </a:t>
                </a:r>
              </a:p>
              <a:p>
                <a:pPr lvl="1"/>
                <a:r>
                  <a:rPr lang="en-US" dirty="0"/>
                  <a:t>Can assume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a:t> is even</a:t>
                </a:r>
              </a:p>
              <a:p>
                <a:pPr lvl="1"/>
                <a:r>
                  <a:rPr lang="en-US" dirty="0"/>
                  <a:t>Attacker generates ephemeral values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𝐵</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e>
                        </m:d>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𝐵</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𝐴</m:t>
                                </m:r>
                              </m:sub>
                            </m:sSub>
                          </m:e>
                        </m:d>
                      </m:e>
                    </m:d>
                  </m:oMath>
                </a14:m>
                <a:r>
                  <a:rPr lang="en-US" dirty="0"/>
                  <a:t> and follows protocol to get resulting key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oMath>
                </a14:m>
                <a:endParaRPr lang="en-US" dirty="0"/>
              </a:p>
              <a:p>
                <a:pPr lvl="1"/>
                <a:r>
                  <a:rPr lang="en-US" dirty="0"/>
                  <a:t>Attacker sends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𝐵</m:t>
                        </m:r>
                      </m:sub>
                    </m:sSub>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r>
                              <a:rPr lang="en-US" i="1">
                                <a:latin typeface="Cambria Math" panose="02040503050406030204" pitchFamily="18" charset="0"/>
                              </a:rPr>
                              <m:t>−1</m:t>
                            </m:r>
                          </m:sup>
                        </m:sSup>
                      </m:e>
                    </m:d>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oMath>
                </a14:m>
                <a:r>
                  <a:rPr lang="en-US" dirty="0"/>
                  <a:t> to Alice and checks if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oMath>
                </a14:m>
                <a:endParaRPr lang="en-US" dirty="0"/>
              </a:p>
              <a:p>
                <a:pPr lvl="2"/>
                <a:r>
                  <a:rPr lang="en-US" dirty="0"/>
                  <a:t>If so, the isomorphism implies </a:t>
                </a:r>
                <a14:m>
                  <m:oMath xmlns:m="http://schemas.openxmlformats.org/officeDocument/2006/math">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𝑚</m:t>
                        </m:r>
                      </m:e>
                      <m:sub>
                        <m:r>
                          <a:rPr lang="en-US" b="0" i="1" smtClean="0">
                            <a:latin typeface="Cambria Math" panose="02040503050406030204" pitchFamily="18" charset="0"/>
                          </a:rPr>
                          <m:t>𝐴</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e>
                        </m:d>
                        <m:r>
                          <a:rPr lang="en-US" b="0" i="1" smtClean="0">
                            <a:latin typeface="Cambria Math" panose="02040503050406030204" pitchFamily="18" charset="0"/>
                          </a:rPr>
                          <m:t>𝑆</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𝑛</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&gt;=&lt;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𝑚</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𝑛</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&gt;</m:t>
                    </m:r>
                  </m:oMath>
                </a14:m>
                <a:r>
                  <a:rPr lang="en-US" dirty="0"/>
                  <a:t>, but this is true </a:t>
                </a:r>
                <a:r>
                  <a:rPr lang="en-US" dirty="0" err="1"/>
                  <a:t>iff</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𝐴</m:t>
                        </m:r>
                      </m:sub>
                    </m:sSub>
                  </m:oMath>
                </a14:m>
                <a:r>
                  <a:rPr lang="en-US" dirty="0"/>
                  <a:t> is even</a:t>
                </a:r>
              </a:p>
              <a:p>
                <a:r>
                  <a:rPr lang="en-US" dirty="0"/>
                  <a:t>Is </a:t>
                </a:r>
                <a14:m>
                  <m:oMath xmlns:m="http://schemas.openxmlformats.org/officeDocument/2006/math">
                    <m:r>
                      <a:rPr lang="en-US" b="0" i="1" smtClean="0">
                        <a:latin typeface="Cambria Math" panose="02040503050406030204" pitchFamily="18" charset="0"/>
                      </a:rPr>
                      <m:t>𝛼</m:t>
                    </m:r>
                  </m:oMath>
                </a14:m>
                <a:r>
                  <a:rPr lang="en-US" dirty="0"/>
                  <a:t> even or odd?</a:t>
                </a:r>
              </a:p>
              <a:p>
                <a:pPr lvl="1"/>
                <a:r>
                  <a:rPr lang="en-US" dirty="0"/>
                  <a:t>Similarly test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𝐵</m:t>
                        </m:r>
                      </m:sub>
                    </m:sSub>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r>
                              <a:rPr lang="en-US" i="1">
                                <a:latin typeface="Cambria Math" panose="02040503050406030204" pitchFamily="18" charset="0"/>
                              </a:rPr>
                              <m:t>−1</m:t>
                            </m:r>
                          </m:sup>
                        </m:sSup>
                      </m:e>
                    </m:d>
                    <m:r>
                      <a:rPr lang="en-US" i="1">
                        <a:latin typeface="Cambria Math" panose="02040503050406030204" pitchFamily="18" charset="0"/>
                      </a:rPr>
                      <m:t>𝑅</m:t>
                    </m:r>
                    <m:r>
                      <a:rPr lang="en-US" i="1">
                        <a:latin typeface="Cambria Math" panose="02040503050406030204" pitchFamily="18" charset="0"/>
                      </a:rPr>
                      <m:t>)</m:t>
                    </m:r>
                  </m:oMath>
                </a14:m>
                <a:r>
                  <a:rPr lang="en-US" dirty="0"/>
                  <a:t> to see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𝐴</m:t>
                        </m:r>
                      </m:sub>
                    </m:sSub>
                  </m:oMath>
                </a14:m>
                <a:r>
                  <a:rPr lang="en-US" dirty="0"/>
                  <a:t> is even</a:t>
                </a:r>
              </a:p>
              <a:p>
                <a:r>
                  <a:rPr lang="en-US" dirty="0"/>
                  <a:t>Note:  These queries pass SIDH validation checks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801" b="-700"/>
                </a:stretch>
              </a:blipFill>
            </p:spPr>
            <p:txBody>
              <a:bodyPr/>
              <a:lstStyle/>
              <a:p>
                <a:r>
                  <a:rPr lang="en-US">
                    <a:noFill/>
                  </a:rPr>
                  <a:t> </a:t>
                </a:r>
              </a:p>
            </p:txBody>
          </p:sp>
        </mc:Fallback>
      </mc:AlternateContent>
    </p:spTree>
    <p:extLst>
      <p:ext uri="{BB962C8B-B14F-4D97-AF65-F5344CB8AC3E}">
        <p14:creationId xmlns:p14="http://schemas.microsoft.com/office/powerpoint/2010/main" val="1812438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the attack</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Assumption: the key is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a:t>, and we know one bit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oMath>
                </a14:m>
                <a:r>
                  <a:rPr lang="en-US" dirty="0"/>
                  <a:t> of </a:t>
                </a:r>
                <a14:m>
                  <m:oMath xmlns:m="http://schemas.openxmlformats.org/officeDocument/2006/math">
                    <m:r>
                      <a:rPr lang="en-US" b="0" i="1" smtClean="0">
                        <a:latin typeface="Cambria Math" panose="02040503050406030204" pitchFamily="18" charset="0"/>
                      </a:rPr>
                      <m:t>𝛼</m:t>
                    </m:r>
                  </m:oMath>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m:oMathPara>
                </a14:m>
                <a:endParaRPr lang="en-US" b="0" dirty="0"/>
              </a:p>
              <a:p>
                <a:r>
                  <a:rPr lang="en-US" dirty="0"/>
                  <a:t>How to learn one more bit:</a:t>
                </a:r>
              </a:p>
              <a:p>
                <a:pPr lvl="1"/>
                <a:r>
                  <a:rPr lang="en-US" dirty="0"/>
                  <a:t>Attacker queries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e>
                    </m:d>
                    <m:r>
                      <a:rPr lang="en-US" b="0" i="1" smtClean="0">
                        <a:latin typeface="Cambria Math" panose="02040503050406030204" pitchFamily="18" charset="0"/>
                      </a:rPr>
                      <m:t>𝑆</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e>
                    </m:d>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p>
              <a:p>
                <a:pPr lvl="1"/>
                <a:r>
                  <a:rPr lang="en-US" dirty="0"/>
                  <a:t>If same </a:t>
                </a:r>
                <a14:m>
                  <m:oMath xmlns:m="http://schemas.openxmlformats.org/officeDocument/2006/math">
                    <m:r>
                      <a:rPr lang="en-US" b="0" i="1" smtClean="0">
                        <a:latin typeface="Cambria Math" panose="02040503050406030204" pitchFamily="18" charset="0"/>
                      </a:rPr>
                      <m:t>𝑗</m:t>
                    </m:r>
                  </m:oMath>
                </a14:m>
                <a:r>
                  <a:rPr lang="en-US" dirty="0"/>
                  <a:t>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=0</m:t>
                    </m:r>
                  </m:oMath>
                </a14:m>
                <a:r>
                  <a:rPr lang="en-US" dirty="0"/>
                  <a:t>, otherwise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endParaRPr lang="en-US" dirty="0"/>
              </a:p>
              <a:p>
                <a:endParaRPr lang="en-US" dirty="0"/>
              </a:p>
              <a:p>
                <a:r>
                  <a:rPr lang="en-US" dirty="0"/>
                  <a:t>They continue in an iterative fashion to learn all but the last 2 bits, in a way that passes validation.</a:t>
                </a:r>
              </a:p>
              <a:p>
                <a:pPr lvl="1"/>
                <a:r>
                  <a:rPr lang="en-US" dirty="0"/>
                  <a:t>Wouldn’t pass “indirect validation” technique</a:t>
                </a:r>
              </a:p>
              <a:p>
                <a:r>
                  <a:rPr lang="en-US" dirty="0"/>
                  <a:t>(They can generalize the attack for when </a:t>
                </a: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≠2</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2817090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endomorphism rings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a:t>Recall that if we can compute isogenies between </a:t>
                </a:r>
                <a14:m>
                  <m:oMath xmlns:m="http://schemas.openxmlformats.org/officeDocument/2006/math">
                    <m:r>
                      <a:rPr lang="en-US" b="0" i="1" smtClean="0">
                        <a:latin typeface="Cambria Math" panose="02040503050406030204" pitchFamily="18" charset="0"/>
                      </a:rPr>
                      <m:t>𝐸</m:t>
                    </m:r>
                  </m:oMath>
                </a14:m>
                <a:r>
                  <a:rPr lang="en-US" dirty="0"/>
                  <a:t> and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we can compute End</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r>
                  <a:rPr lang="en-US" dirty="0"/>
                  <a:t>Also, heuristically the converse is true: If can compute endomorphism rings, we can find isogenies between two curves.</a:t>
                </a:r>
              </a:p>
              <a:p>
                <a:pPr lvl="1"/>
                <a:r>
                  <a:rPr lang="en-US" dirty="0"/>
                  <a:t>But what about the degree?  SIDH isogenies have small degree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1/2</m:t>
                        </m:r>
                      </m:sup>
                    </m:sSup>
                  </m:oMath>
                </a14:m>
                <a:r>
                  <a:rPr lang="en-US" dirty="0"/>
                  <a:t>)</a:t>
                </a:r>
              </a:p>
              <a:p>
                <a:pPr lvl="1"/>
                <a:endParaRPr lang="en-US" dirty="0"/>
              </a:p>
              <a:p>
                <a:r>
                  <a:rPr lang="en-US" dirty="0"/>
                  <a:t>Galbraith shows how if can compute endomorphism rings of SIDH curves, then can compute the SIDH isogenies</a:t>
                </a:r>
              </a:p>
              <a:p>
                <a:pPr lvl="1"/>
                <a:r>
                  <a:rPr lang="en-US" dirty="0"/>
                  <a:t>Key is knowing what the degree needs to be (which is small)</a:t>
                </a:r>
              </a:p>
              <a:p>
                <a:endParaRPr lang="en-US" dirty="0"/>
              </a:p>
              <a:p>
                <a:r>
                  <a:rPr lang="en-US" dirty="0"/>
                  <a:t>Thus, for SIDH, necessary to assume computing End(E) is hard</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US">
                    <a:noFill/>
                  </a:rPr>
                  <a:t> </a:t>
                </a:r>
              </a:p>
            </p:txBody>
          </p:sp>
        </mc:Fallback>
      </mc:AlternateContent>
    </p:spTree>
    <p:extLst>
      <p:ext uri="{BB962C8B-B14F-4D97-AF65-F5344CB8AC3E}">
        <p14:creationId xmlns:p14="http://schemas.microsoft.com/office/powerpoint/2010/main" val="1369803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a:t>Bit security of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Does knowing one (or a few) bits of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oMath>
                </a14:m>
                <a:r>
                  <a:rPr lang="en-US" dirty="0"/>
                  <a:t> help an attacker?</a:t>
                </a:r>
              </a:p>
              <a:p>
                <a:pPr lvl="1"/>
                <a:r>
                  <a:rPr lang="en-US" dirty="0"/>
                  <a:t>Similar to results “hardcore bits” for DH in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𝑝</m:t>
                        </m:r>
                      </m:sub>
                      <m:sup>
                        <m:r>
                          <a:rPr lang="en-US" b="0" i="1" smtClean="0">
                            <a:latin typeface="Cambria Math" panose="02040503050406030204" pitchFamily="18" charset="0"/>
                          </a:rPr>
                          <m:t>∗</m:t>
                        </m:r>
                      </m:sup>
                    </m:sSubSup>
                  </m:oMath>
                </a14:m>
                <a:r>
                  <a:rPr lang="en-US" dirty="0"/>
                  <a:t>, and for DSA and ECDSA</a:t>
                </a:r>
              </a:p>
              <a:p>
                <a:endParaRPr lang="en-US" dirty="0"/>
              </a:p>
              <a:p>
                <a:r>
                  <a:rPr lang="en-US" dirty="0"/>
                  <a:t>We have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2</m:t>
                        </m:r>
                      </m:sub>
                    </m:sSub>
                    <m:r>
                      <a:rPr lang="en-US" b="0" i="1" smtClean="0">
                        <a:latin typeface="Cambria Math" panose="02040503050406030204" pitchFamily="18" charset="0"/>
                      </a:rPr>
                      <m:t>𝜃</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a:p>
                <a:r>
                  <a:rPr lang="en-US" dirty="0"/>
                  <a:t>Modular polynomials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oMath>
                </a14:m>
                <a:r>
                  <a:rPr lang="en-US" dirty="0"/>
                  <a:t>  There is a degree </a:t>
                </a:r>
                <a:r>
                  <a:rPr lang="en-US" i="1" dirty="0"/>
                  <a:t>r</a:t>
                </a:r>
                <a:r>
                  <a:rPr lang="en-US" dirty="0"/>
                  <a:t> isogeny </a:t>
                </a:r>
                <a14:m>
                  <m:oMath xmlns:m="http://schemas.openxmlformats.org/officeDocument/2006/math">
                    <m:r>
                      <a:rPr lang="en-US" b="0" i="1" dirty="0" smtClean="0">
                        <a:latin typeface="Cambria Math" panose="02040503050406030204" pitchFamily="18" charset="0"/>
                      </a:rPr>
                      <m:t>𝜙</m:t>
                    </m:r>
                    <m:r>
                      <a:rPr lang="en-US" b="0" i="1" dirty="0" smtClean="0">
                        <a:latin typeface="Cambria Math" panose="02040503050406030204" pitchFamily="18" charset="0"/>
                      </a:rPr>
                      <m:t>:</m:t>
                    </m:r>
                    <m:r>
                      <a:rPr lang="en-US" b="0" i="1" dirty="0" smtClean="0">
                        <a:latin typeface="Cambria Math" panose="02040503050406030204" pitchFamily="18" charset="0"/>
                      </a:rPr>
                      <m:t>𝐸</m:t>
                    </m:r>
                    <m:r>
                      <a:rPr lang="en-US" b="0" i="1" dirty="0" smtClean="0">
                        <a:latin typeface="Cambria Math" panose="02040503050406030204" pitchFamily="18" charset="0"/>
                      </a:rPr>
                      <m:t>→</m:t>
                    </m:r>
                    <m:r>
                      <a:rPr lang="en-US" b="0" i="1" dirty="0" smtClean="0">
                        <a:latin typeface="Cambria Math" panose="02040503050406030204" pitchFamily="18" charset="0"/>
                      </a:rPr>
                      <m:t>𝐸</m:t>
                    </m:r>
                    <m:r>
                      <a:rPr lang="en-US" b="0" i="1" dirty="0" smtClean="0">
                        <a:latin typeface="Cambria Math" panose="02040503050406030204" pitchFamily="18" charset="0"/>
                      </a:rPr>
                      <m:t>′</m:t>
                    </m:r>
                  </m:oMath>
                </a14:m>
                <a:r>
                  <a:rPr lang="en-US" dirty="0"/>
                  <a:t>  if and only if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𝑗</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𝑗</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e>
                        </m:d>
                      </m:e>
                    </m:d>
                    <m:r>
                      <a:rPr lang="en-US" b="0" i="1" smtClean="0">
                        <a:latin typeface="Cambria Math" panose="02040503050406030204" pitchFamily="18" charset="0"/>
                      </a:rPr>
                      <m:t>=0</m:t>
                    </m:r>
                  </m:oMath>
                </a14:m>
                <a:r>
                  <a:rPr lang="en-US" dirty="0"/>
                  <a:t>.</a:t>
                </a:r>
              </a:p>
              <a:p>
                <a:pPr lvl="1"/>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𝑟</m:t>
                        </m:r>
                      </m:sub>
                    </m:sSub>
                  </m:oMath>
                </a14:m>
                <a:r>
                  <a:rPr lang="en-US" dirty="0"/>
                  <a:t> grows crazy fast – only need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=2,3</m:t>
                    </m:r>
                  </m:oMath>
                </a14:m>
                <a:endParaRPr lang="en-US" dirty="0"/>
              </a:p>
              <a:p>
                <a:r>
                  <a:rPr lang="en-US" dirty="0"/>
                  <a:t>Substituting in known values of </a:t>
                </a:r>
                <a:r>
                  <a:rPr lang="en-US" i="1" dirty="0"/>
                  <a:t>j</a:t>
                </a:r>
                <a:r>
                  <a:rPr lang="en-US" dirty="0"/>
                  <a:t>, reduces to recovering roots</a:t>
                </a:r>
              </a:p>
              <a:p>
                <a:pPr lvl="1"/>
                <a:r>
                  <a:rPr lang="en-US" dirty="0"/>
                  <a:t>Computing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1</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2</m:t>
                        </m:r>
                      </m:sub>
                    </m:sSub>
                  </m:oMath>
                </a14:m>
                <a:r>
                  <a:rPr lang="en-US" dirty="0"/>
                  <a:t> is as hard as computing </a:t>
                </a:r>
                <a:r>
                  <a:rPr lang="en-US" i="1" dirty="0"/>
                  <a:t>j</a:t>
                </a:r>
                <a:endParaRPr lang="en-US" dirty="0"/>
              </a:p>
              <a:p>
                <a:pPr lvl="1"/>
                <a:r>
                  <a:rPr lang="en-US" dirty="0"/>
                  <a:t>If know partial components, can use lattice methods to possibly recover </a:t>
                </a:r>
                <a:r>
                  <a:rPr lang="en-US" i="1" dirty="0"/>
                  <a:t>j</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3392379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a:t>Modular Polynomials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4"/>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14"/>
              <p:cNvSpPr>
                <a:spLocks noChangeArrowheads="1"/>
              </p:cNvSpPr>
              <p:nvPr/>
            </p:nvSpPr>
            <p:spPr bwMode="auto">
              <a:xfrm>
                <a:off x="685799" y="4386289"/>
                <a:ext cx="10571027" cy="26776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+ 8 more pages + …</a:t>
                </a:r>
              </a:p>
              <a:p>
                <a:pPr eaLnBrk="1" hangingPunct="1"/>
                <a:endParaRPr lang="en-US" altLang="en-US" sz="2800" dirty="0"/>
              </a:p>
              <a:p>
                <a:pPr eaLnBrk="1" hangingPunct="1"/>
                <a:r>
                  <a:rPr lang="en-US" altLang="en-US" sz="2800" dirty="0"/>
                  <a:t>+ 392423345094527654908696 …. (100 digits omitted)….000</a:t>
                </a:r>
              </a:p>
              <a:p>
                <a:pPr eaLnBrk="1" hangingPunct="1"/>
                <a:endParaRPr lang="en-US" altLang="en-US" sz="2800" dirty="0"/>
              </a:p>
              <a:p>
                <a:pPr marL="457200" indent="-457200" eaLnBrk="1" hangingPunct="1">
                  <a:buFont typeface="Arial" panose="020B0604020202020204" pitchFamily="34" charset="0"/>
                  <a:buChar char="•"/>
                </a:pPr>
                <a14:m>
                  <m:oMath xmlns:m="http://schemas.openxmlformats.org/officeDocument/2006/math">
                    <m:sSub>
                      <m:sSubPr>
                        <m:ctrlPr>
                          <a:rPr lang="en-US" altLang="en-US" sz="2800" b="0" i="1" smtClean="0">
                            <a:latin typeface="Cambria Math" panose="02040503050406030204" pitchFamily="18" charset="0"/>
                          </a:rPr>
                        </m:ctrlPr>
                      </m:sSubPr>
                      <m:e>
                        <m:r>
                          <m:rPr>
                            <m:sty m:val="p"/>
                          </m:rPr>
                          <a:rPr lang="en-US" altLang="en-US" sz="2800" b="0" i="0" smtClean="0">
                            <a:latin typeface="Cambria Math" panose="02040503050406030204" pitchFamily="18" charset="0"/>
                          </a:rPr>
                          <m:t>Ψ</m:t>
                        </m:r>
                      </m:e>
                      <m:sub>
                        <m:r>
                          <a:rPr lang="en-US" altLang="en-US" sz="2800" b="0" i="1" smtClean="0">
                            <a:latin typeface="Cambria Math" panose="02040503050406030204" pitchFamily="18" charset="0"/>
                          </a:rPr>
                          <m:t>313</m:t>
                        </m:r>
                      </m:sub>
                    </m:sSub>
                  </m:oMath>
                </a14:m>
                <a:r>
                  <a:rPr lang="en-US" altLang="en-US" sz="2800" dirty="0"/>
                  <a:t> takes 100MB to store coefficients.  </a:t>
                </a:r>
              </a:p>
              <a:p>
                <a:pPr eaLnBrk="1" hangingPunct="1"/>
                <a:endParaRPr lang="en-US" altLang="en-US" sz="2800" dirty="0"/>
              </a:p>
            </p:txBody>
          </p:sp>
        </mc:Choice>
        <mc:Fallback>
          <p:sp>
            <p:nvSpPr>
              <p:cNvPr id="4" name="Rectangle 14"/>
              <p:cNvSpPr>
                <a:spLocks noRot="1" noChangeAspect="1" noMove="1" noResize="1" noEditPoints="1" noAdjustHandles="1" noChangeArrowheads="1" noChangeShapeType="1" noTextEdit="1"/>
              </p:cNvSpPr>
              <p:nvPr/>
            </p:nvSpPr>
            <p:spPr bwMode="auto">
              <a:xfrm>
                <a:off x="685799" y="4386289"/>
                <a:ext cx="10571027" cy="2677656"/>
              </a:xfrm>
              <a:prstGeom prst="rect">
                <a:avLst/>
              </a:prstGeom>
              <a:blipFill>
                <a:blip r:embed="rId5"/>
                <a:stretch>
                  <a:fillRect l="-1153" t="-25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5" name="Object 15"/>
          <p:cNvGraphicFramePr>
            <a:graphicFrameLocks noChangeAspect="1"/>
          </p:cNvGraphicFramePr>
          <p:nvPr>
            <p:extLst>
              <p:ext uri="{D42A27DB-BD31-4B8C-83A1-F6EECF244321}">
                <p14:modId xmlns:p14="http://schemas.microsoft.com/office/powerpoint/2010/main" val="15090115"/>
              </p:ext>
            </p:extLst>
          </p:nvPr>
        </p:nvGraphicFramePr>
        <p:xfrm>
          <a:off x="838199" y="1690688"/>
          <a:ext cx="10418627" cy="2277979"/>
        </p:xfrm>
        <a:graphic>
          <a:graphicData uri="http://schemas.openxmlformats.org/presentationml/2006/ole">
            <mc:AlternateContent xmlns:mc="http://schemas.openxmlformats.org/markup-compatibility/2006">
              <mc:Choice xmlns:v="urn:schemas-microsoft-com:vml" Requires="v">
                <p:oleObj spid="_x0000_s2099" name="Equation" r:id="rId6" imgW="5460840" imgH="1193760" progId="Equation.3">
                  <p:embed/>
                </p:oleObj>
              </mc:Choice>
              <mc:Fallback>
                <p:oleObj name="Equation" r:id="rId6" imgW="5460840" imgH="1193760" progId="Equation.3">
                  <p:embed/>
                  <p:pic>
                    <p:nvPicPr>
                      <p:cNvPr id="18446" name="Object 15"/>
                      <p:cNvPicPr>
                        <a:picLocks noChangeAspect="1" noChangeArrowheads="1"/>
                      </p:cNvPicPr>
                      <p:nvPr/>
                    </p:nvPicPr>
                    <p:blipFill>
                      <a:blip r:embed="rId7"/>
                      <a:srcRect/>
                      <a:stretch>
                        <a:fillRect/>
                      </a:stretch>
                    </p:blipFill>
                    <p:spPr bwMode="auto">
                      <a:xfrm>
                        <a:off x="838199" y="1690688"/>
                        <a:ext cx="10418627" cy="22779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33376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Supersingular Signatures</a:t>
            </a:r>
            <a:br>
              <a:rPr lang="en-US" dirty="0"/>
            </a:br>
            <a:r>
              <a:rPr lang="en-US" sz="2000" dirty="0"/>
              <a:t>Galbraith, Petit, Silva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Previous signatures schemes based on isogenies:</a:t>
                </a:r>
              </a:p>
              <a:p>
                <a:pPr lvl="1"/>
                <a:r>
                  <a:rPr lang="en-US" dirty="0"/>
                  <a:t>(interactive) undeniable signature scheme</a:t>
                </a:r>
              </a:p>
              <a:p>
                <a:pPr lvl="1"/>
                <a:r>
                  <a:rPr lang="en-US" dirty="0"/>
                  <a:t>Designated verifier signature (for only one verifier)</a:t>
                </a:r>
              </a:p>
              <a:p>
                <a:endParaRPr lang="en-US" dirty="0"/>
              </a:p>
              <a:p>
                <a:r>
                  <a:rPr lang="en-US" dirty="0"/>
                  <a:t>This work:</a:t>
                </a:r>
              </a:p>
              <a:p>
                <a:pPr lvl="1"/>
                <a:r>
                  <a:rPr lang="en-US" dirty="0"/>
                  <a:t>Signature scheme based on SIDH</a:t>
                </a:r>
              </a:p>
              <a:p>
                <a:pPr lvl="2"/>
                <a:r>
                  <a:rPr lang="en-US" dirty="0"/>
                  <a:t>Best classical attack is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1/4</m:t>
                        </m:r>
                      </m:sup>
                    </m:sSup>
                  </m:oMath>
                </a14:m>
                <a:r>
                  <a:rPr lang="en-US" dirty="0"/>
                  <a:t>), quantum attack is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1/6</m:t>
                        </m:r>
                      </m:sup>
                    </m:sSup>
                  </m:oMath>
                </a14:m>
                <a:r>
                  <a:rPr lang="en-US" dirty="0"/>
                  <a:t>)</a:t>
                </a:r>
              </a:p>
              <a:p>
                <a:pPr lvl="1"/>
                <a:r>
                  <a:rPr lang="en-US" dirty="0"/>
                  <a:t>New signature scheme based on hardness of computing End(</a:t>
                </a:r>
                <a:r>
                  <a:rPr lang="en-US" i="1" dirty="0"/>
                  <a:t>E</a:t>
                </a:r>
                <a:r>
                  <a:rPr lang="en-US" dirty="0"/>
                  <a:t>)</a:t>
                </a:r>
              </a:p>
              <a:p>
                <a:pPr lvl="2"/>
                <a:r>
                  <a:rPr lang="en-US" dirty="0"/>
                  <a:t>Best classical attack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𝑂</m:t>
                        </m:r>
                      </m:e>
                    </m:acc>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1/</m:t>
                        </m:r>
                        <m:r>
                          <a:rPr lang="en-US" b="0" i="1" smtClean="0">
                            <a:latin typeface="Cambria Math" panose="02040503050406030204" pitchFamily="18" charset="0"/>
                          </a:rPr>
                          <m:t>2</m:t>
                        </m:r>
                      </m:sup>
                    </m:sSup>
                  </m:oMath>
                </a14:m>
                <a:r>
                  <a:rPr lang="en-US" dirty="0"/>
                  <a:t>), quantum attack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𝑂</m:t>
                        </m:r>
                      </m:e>
                    </m:acc>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1/</m:t>
                        </m:r>
                        <m:r>
                          <a:rPr lang="en-US" b="0" i="1" smtClean="0">
                            <a:latin typeface="Cambria Math" panose="02040503050406030204" pitchFamily="18" charset="0"/>
                          </a:rPr>
                          <m:t>4</m:t>
                        </m:r>
                      </m:sup>
                    </m:sSup>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60312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Isogenies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199" y="1825625"/>
                <a:ext cx="10758055" cy="4351338"/>
              </a:xfrm>
            </p:spPr>
            <p:txBody>
              <a:bodyPr>
                <a:normAutofit lnSpcReduction="10000"/>
              </a:bodyPr>
              <a:lstStyle/>
              <a:p>
                <a:r>
                  <a:rPr lang="en-US" dirty="0"/>
                  <a:t>Isogeny – (</a:t>
                </a:r>
                <a:r>
                  <a:rPr lang="en-US" dirty="0" err="1"/>
                  <a:t>nonconstant</a:t>
                </a:r>
                <a:r>
                  <a:rPr lang="en-US" dirty="0"/>
                  <a:t>) rational homomorphism from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oMath>
                </a14:m>
                <a:r>
                  <a:rPr lang="en-US" dirty="0"/>
                  <a:t> </a:t>
                </a:r>
              </a:p>
              <a:p>
                <a:pPr lvl="1"/>
                <a:r>
                  <a:rPr lang="en-US" dirty="0"/>
                  <a:t>Examples</a:t>
                </a:r>
              </a:p>
              <a:p>
                <a:pPr lvl="2"/>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𝑝</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𝑝</m:t>
                            </m:r>
                          </m:sub>
                        </m:sSub>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𝜋</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𝑝</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𝑝</m:t>
                            </m:r>
                          </m:sup>
                        </m:sSup>
                      </m:e>
                    </m:d>
                  </m:oMath>
                </a14:m>
                <a:endParaRPr lang="en-US" b="0" dirty="0">
                  <a:ea typeface="Cambria Math" panose="02040503050406030204" pitchFamily="18" charset="0"/>
                </a:endParaRPr>
              </a:p>
              <a:p>
                <a:pPr lvl="2"/>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𝑛</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𝑃</m:t>
                    </m:r>
                  </m:oMath>
                </a14:m>
                <a:endParaRPr lang="en-US" b="0" dirty="0">
                  <a:ea typeface="Cambria Math" panose="02040503050406030204" pitchFamily="18" charset="0"/>
                </a:endParaRPr>
              </a:p>
              <a:p>
                <a:endParaRPr lang="en-US" dirty="0"/>
              </a:p>
              <a:p>
                <a:r>
                  <a:rPr lang="en-US" dirty="0"/>
                  <a:t>Tate’s Theorem: </a:t>
                </a:r>
                <a:r>
                  <a:rPr lang="en-US" i="1" dirty="0"/>
                  <a:t>E</a:t>
                </a:r>
                <a:r>
                  <a:rPr lang="en-US" dirty="0"/>
                  <a:t> and </a:t>
                </a:r>
                <a:r>
                  <a:rPr lang="en-US" i="1" dirty="0"/>
                  <a:t>E</a:t>
                </a:r>
                <a:r>
                  <a:rPr lang="en-US" dirty="0"/>
                  <a:t>’ are isogenous over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𝑞</m:t>
                        </m:r>
                      </m:sub>
                    </m:sSub>
                  </m:oMath>
                </a14:m>
                <a:r>
                  <a:rPr lang="en-US" dirty="0"/>
                  <a:t> iff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𝑞</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ea typeface="Cambria Math" panose="02040503050406030204" pitchFamily="18" charset="0"/>
                          </a:rPr>
                          <m:t>𝑞</m:t>
                        </m:r>
                      </m:sub>
                    </m:sSub>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endParaRPr lang="en-US" dirty="0"/>
              </a:p>
              <a:p>
                <a:r>
                  <a:rPr lang="en-US" dirty="0"/>
                  <a:t>Isogenous curves form equivalence relation (quotient out by isomorphism classes)</a:t>
                </a:r>
              </a:p>
              <a:p>
                <a:pPr lvl="1"/>
                <a:r>
                  <a:rPr lang="en-US" dirty="0"/>
                  <a:t>Curves in same isogeny class are all supersingular,  or all ordinary</a:t>
                </a:r>
              </a:p>
              <a:p>
                <a:pPr lvl="1"/>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199" y="1825625"/>
                <a:ext cx="10758055" cy="4351338"/>
              </a:xfrm>
              <a:blipFill>
                <a:blip r:embed="rId2"/>
                <a:stretch>
                  <a:fillRect l="-963" t="-3081"/>
                </a:stretch>
              </a:blipFill>
            </p:spPr>
            <p:txBody>
              <a:bodyPr/>
              <a:lstStyle/>
              <a:p>
                <a:r>
                  <a:rPr lang="en-US">
                    <a:noFill/>
                  </a:rPr>
                  <a:t> </a:t>
                </a:r>
              </a:p>
            </p:txBody>
          </p:sp>
        </mc:Fallback>
      </mc:AlternateContent>
    </p:spTree>
    <p:extLst>
      <p:ext uri="{BB962C8B-B14F-4D97-AF65-F5344CB8AC3E}">
        <p14:creationId xmlns:p14="http://schemas.microsoft.com/office/powerpoint/2010/main" val="295517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20193" t="1425" r="17788" b="4558"/>
          <a:stretch/>
        </p:blipFill>
        <p:spPr bwMode="auto">
          <a:xfrm>
            <a:off x="8378061" y="3714750"/>
            <a:ext cx="3686175" cy="314325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Random walks in isogeny graphs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199" y="1825625"/>
                <a:ext cx="10968789" cy="4351338"/>
              </a:xfrm>
            </p:spPr>
            <p:txBody>
              <a:bodyPr/>
              <a:lstStyle/>
              <a:p>
                <a:r>
                  <a:rPr lang="en-US" dirty="0"/>
                  <a:t>Let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≥5</m:t>
                    </m:r>
                  </m:oMath>
                </a14:m>
                <a:r>
                  <a:rPr lang="en-US" dirty="0"/>
                  <a:t> be prime.  The number of supersingular </a:t>
                </a:r>
                <a:r>
                  <a:rPr lang="en-US" i="1" dirty="0"/>
                  <a:t>j</a:t>
                </a:r>
                <a:r>
                  <a:rPr lang="en-US" dirty="0"/>
                  <a:t>-invariants in char. </a:t>
                </a:r>
                <a:r>
                  <a:rPr lang="en-US" i="1" dirty="0"/>
                  <a:t>p</a:t>
                </a:r>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12</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𝑝</m:t>
                        </m:r>
                      </m:sub>
                    </m:sSub>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𝑝</m:t>
                        </m:r>
                      </m:sub>
                    </m:sSub>
                    <m:r>
                      <a:rPr lang="en-US" b="0" i="1" smtClean="0">
                        <a:latin typeface="Cambria Math" panose="02040503050406030204" pitchFamily="18" charset="0"/>
                      </a:rPr>
                      <m:t>∈{0,1,2}</m:t>
                    </m:r>
                  </m:oMath>
                </a14:m>
                <a:r>
                  <a:rPr lang="en-US" dirty="0"/>
                  <a:t> depending on </a:t>
                </a:r>
                <a:r>
                  <a:rPr lang="en-US" i="1" dirty="0"/>
                  <a:t>p</a:t>
                </a:r>
                <a:r>
                  <a:rPr lang="en-US" dirty="0"/>
                  <a:t> mod 12.</a:t>
                </a:r>
              </a:p>
              <a:p>
                <a:r>
                  <a:rPr lang="en-US" dirty="0"/>
                  <a:t>Create </a:t>
                </a:r>
                <a14:m>
                  <m:oMath xmlns:m="http://schemas.openxmlformats.org/officeDocument/2006/math">
                    <m:r>
                      <a:rPr lang="en-US" b="0" i="1" smtClean="0">
                        <a:latin typeface="Cambria Math" panose="02040503050406030204" pitchFamily="18" charset="0"/>
                      </a:rPr>
                      <m:t>𝑙</m:t>
                    </m:r>
                  </m:oMath>
                </a14:m>
                <a:r>
                  <a:rPr lang="en-US" dirty="0"/>
                  <a:t>-isogeny graph, where vertices are </a:t>
                </a:r>
                <a:r>
                  <a:rPr lang="en-US" i="1" dirty="0"/>
                  <a:t>j</a:t>
                </a:r>
                <a:r>
                  <a:rPr lang="en-US" dirty="0"/>
                  <a:t>-invariants, and edges correspond to degree </a:t>
                </a:r>
                <a14:m>
                  <m:oMath xmlns:m="http://schemas.openxmlformats.org/officeDocument/2006/math">
                    <m:r>
                      <a:rPr lang="en-US" b="0" i="1" smtClean="0">
                        <a:latin typeface="Cambria Math" panose="02040503050406030204" pitchFamily="18" charset="0"/>
                      </a:rPr>
                      <m:t>𝑙</m:t>
                    </m:r>
                  </m:oMath>
                </a14:m>
                <a:r>
                  <a:rPr lang="en-US" dirty="0"/>
                  <a:t> isogenies</a:t>
                </a:r>
              </a:p>
              <a:p>
                <a:pPr lvl="1"/>
                <a:r>
                  <a:rPr lang="en-US" dirty="0"/>
                  <a:t>For ordinary curves, these are “volcanoes”</a:t>
                </a:r>
              </a:p>
              <a:p>
                <a:pPr lvl="1"/>
                <a:r>
                  <a:rPr lang="en-US" dirty="0"/>
                  <a:t>For supersingular curves, graphs are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+1)</m:t>
                    </m:r>
                  </m:oMath>
                </a14:m>
                <a:r>
                  <a:rPr lang="en-US" dirty="0"/>
                  <a:t>-regular</a:t>
                </a:r>
              </a:p>
              <a:p>
                <a:pPr lvl="1"/>
                <a:r>
                  <a:rPr lang="en-US" dirty="0"/>
                  <a:t>Isogeny graphs are (optimal) expander graphs:</a:t>
                </a:r>
              </a:p>
              <a:p>
                <a:pPr lvl="2"/>
                <a:r>
                  <a:rPr lang="en-US" dirty="0"/>
                  <a:t>Take a random walk with degrees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oMath>
                </a14:m>
                <a:r>
                  <a:rPr lang="en-US" dirty="0"/>
                  <a:t>. </a:t>
                </a:r>
              </a:p>
              <a:p>
                <a:pPr marL="914400" lvl="2" indent="0">
                  <a:buNone/>
                </a:pPr>
                <a:r>
                  <a:rPr lang="en-US" dirty="0"/>
                  <a:t>    Quickly converges to uniform distribution</a:t>
                </a:r>
              </a:p>
              <a:p>
                <a:pPr lvl="2"/>
                <a:r>
                  <a:rPr lang="en-US" dirty="0"/>
                  <a:t>We keep the same vertices, but edges change as </a:t>
                </a:r>
                <a14:m>
                  <m:oMath xmlns:m="http://schemas.openxmlformats.org/officeDocument/2006/math">
                    <m:r>
                      <a:rPr lang="en-US" i="1">
                        <a:latin typeface="Cambria Math" panose="02040503050406030204" pitchFamily="18" charset="0"/>
                      </a:rPr>
                      <m:t>𝑙</m:t>
                    </m:r>
                  </m:oMath>
                </a14:m>
                <a:r>
                  <a:rPr lang="en-US" dirty="0"/>
                  <a:t> changes</a:t>
                </a:r>
              </a:p>
              <a:p>
                <a:pPr marL="914400" lvl="2"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199" y="1825625"/>
                <a:ext cx="10968789" cy="4351338"/>
              </a:xfrm>
              <a:blipFill>
                <a:blip r:embed="rId4"/>
                <a:stretch>
                  <a:fillRect l="-944" t="-2241" r="-1833"/>
                </a:stretch>
              </a:blipFill>
            </p:spPr>
            <p:txBody>
              <a:bodyPr/>
              <a:lstStyle/>
              <a:p>
                <a:r>
                  <a:rPr lang="en-US">
                    <a:noFill/>
                  </a:rPr>
                  <a:t> </a:t>
                </a:r>
              </a:p>
            </p:txBody>
          </p:sp>
        </mc:Fallback>
      </mc:AlternateContent>
    </p:spTree>
    <p:extLst>
      <p:ext uri="{BB962C8B-B14F-4D97-AF65-F5344CB8AC3E}">
        <p14:creationId xmlns:p14="http://schemas.microsoft.com/office/powerpoint/2010/main" val="3280450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isogenies efficiently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Working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sub>
                    </m:sSub>
                  </m:oMath>
                </a14:m>
                <a:r>
                  <a:rPr lang="en-US" dirty="0"/>
                  <a:t>, elements take 2log(</a:t>
                </a:r>
                <a:r>
                  <a:rPr lang="en-US" i="1" dirty="0"/>
                  <a:t>p</a:t>
                </a:r>
                <a:r>
                  <a:rPr lang="en-US" dirty="0"/>
                  <a:t>) bits </a:t>
                </a:r>
              </a:p>
              <a:p>
                <a:r>
                  <a:rPr lang="en-US" dirty="0"/>
                  <a:t>The curve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𝑗</m:t>
                        </m:r>
                      </m:num>
                      <m:den>
                        <m:r>
                          <a:rPr lang="en-US" b="0" i="1" smtClean="0">
                            <a:latin typeface="Cambria Math" panose="02040503050406030204" pitchFamily="18" charset="0"/>
                          </a:rPr>
                          <m:t>1728−</m:t>
                        </m:r>
                        <m:r>
                          <a:rPr lang="en-US" b="0" i="1" smtClean="0">
                            <a:latin typeface="Cambria Math" panose="02040503050406030204" pitchFamily="18" charset="0"/>
                          </a:rPr>
                          <m:t>𝑗</m:t>
                        </m:r>
                      </m:den>
                    </m:f>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𝑗</m:t>
                        </m:r>
                      </m:num>
                      <m:den>
                        <m:r>
                          <a:rPr lang="en-US" b="0" i="1" smtClean="0">
                            <a:latin typeface="Cambria Math" panose="02040503050406030204" pitchFamily="18" charset="0"/>
                          </a:rPr>
                          <m:t>1728−</m:t>
                        </m:r>
                        <m:r>
                          <a:rPr lang="en-US" b="0" i="1" smtClean="0">
                            <a:latin typeface="Cambria Math" panose="02040503050406030204" pitchFamily="18" charset="0"/>
                          </a:rPr>
                          <m:t>𝑗</m:t>
                        </m:r>
                      </m:den>
                    </m:f>
                  </m:oMath>
                </a14:m>
                <a:r>
                  <a:rPr lang="en-US" dirty="0"/>
                  <a:t> has </a:t>
                </a:r>
                <a14:m>
                  <m:oMath xmlns:m="http://schemas.openxmlformats.org/officeDocument/2006/math">
                    <m:r>
                      <a:rPr lang="en-US" b="0" i="1" smtClean="0">
                        <a:latin typeface="Cambria Math" panose="02040503050406030204" pitchFamily="18" charset="0"/>
                      </a:rPr>
                      <m:t>𝑗</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a:t>
                </a:r>
                <a:r>
                  <a:rPr lang="en-US" sz="1800" dirty="0"/>
                  <a:t>for </a:t>
                </a:r>
                <a14:m>
                  <m:oMath xmlns:m="http://schemas.openxmlformats.org/officeDocument/2006/math">
                    <m:r>
                      <a:rPr lang="en-US" sz="1800" b="0" i="1" smtClean="0">
                        <a:latin typeface="Cambria Math" panose="02040503050406030204" pitchFamily="18" charset="0"/>
                      </a:rPr>
                      <m:t>𝑗</m:t>
                    </m:r>
                    <m:r>
                      <a:rPr lang="en-US" sz="1800" b="0" i="1" smtClean="0">
                        <a:latin typeface="Cambria Math" panose="02040503050406030204" pitchFamily="18" charset="0"/>
                      </a:rPr>
                      <m:t>≠0,1728</m:t>
                    </m:r>
                  </m:oMath>
                </a14:m>
                <a:endParaRPr lang="en-US" sz="1800" b="0" dirty="0"/>
              </a:p>
              <a:p>
                <a:pPr lvl="1"/>
                <a14:m>
                  <m:oMath xmlns:m="http://schemas.openxmlformats.org/officeDocument/2006/math">
                    <m:r>
                      <a:rPr lang="en-US" sz="2000" b="0" i="1" smtClean="0">
                        <a:latin typeface="Cambria Math" panose="02040503050406030204" pitchFamily="18" charset="0"/>
                      </a:rPr>
                      <m:t>𝑗</m:t>
                    </m:r>
                    <m:r>
                      <a:rPr lang="en-US" sz="2000" b="0" i="1" smtClean="0">
                        <a:latin typeface="Cambria Math" panose="02040503050406030204" pitchFamily="18" charset="0"/>
                      </a:rPr>
                      <m:t>=0:</m:t>
                    </m:r>
                  </m:oMath>
                </a14:m>
                <a:r>
                  <a:rPr lang="en-US" sz="2000" dirty="0"/>
                  <a:t> </a:t>
                </a:r>
                <a14:m>
                  <m:oMath xmlns:m="http://schemas.openxmlformats.org/officeDocument/2006/math">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𝑦</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𝑥</m:t>
                        </m:r>
                      </m:e>
                      <m:sup>
                        <m:r>
                          <a:rPr lang="en-US" sz="2000" b="0" i="1" dirty="0" smtClean="0">
                            <a:latin typeface="Cambria Math" panose="02040503050406030204" pitchFamily="18" charset="0"/>
                          </a:rPr>
                          <m:t>3</m:t>
                        </m:r>
                      </m:sup>
                    </m:sSup>
                    <m:r>
                      <a:rPr lang="en-US" sz="2000" b="0" i="1" dirty="0" smtClean="0">
                        <a:latin typeface="Cambria Math" panose="02040503050406030204" pitchFamily="18" charset="0"/>
                      </a:rPr>
                      <m:t>+1</m:t>
                    </m:r>
                  </m:oMath>
                </a14:m>
                <a:r>
                  <a:rPr lang="en-US" sz="2000" dirty="0"/>
                  <a:t>  and </a:t>
                </a:r>
                <a14:m>
                  <m:oMath xmlns:m="http://schemas.openxmlformats.org/officeDocument/2006/math">
                    <m:r>
                      <a:rPr lang="en-US" sz="2000" b="0" i="1" smtClean="0">
                        <a:latin typeface="Cambria Math" panose="02040503050406030204" pitchFamily="18" charset="0"/>
                      </a:rPr>
                      <m:t>𝑗</m:t>
                    </m:r>
                    <m:r>
                      <a:rPr lang="en-US" sz="2000" b="0" i="1" smtClean="0">
                        <a:latin typeface="Cambria Math" panose="02040503050406030204" pitchFamily="18" charset="0"/>
                      </a:rPr>
                      <m:t>=1728: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oMath>
                </a14:m>
                <a:endParaRPr lang="en-US" sz="2000" dirty="0"/>
              </a:p>
              <a:p>
                <a:r>
                  <a:rPr lang="en-US" dirty="0"/>
                  <a:t>Isogeny chains: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oMath>
                </a14:m>
                <a:r>
                  <a:rPr lang="en-US" dirty="0"/>
                  <a:t>, of prime degree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oMath>
                </a14:m>
                <a:r>
                  <a:rPr lang="en-US" dirty="0"/>
                  <a:t>.  Can take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endParaRPr lang="en-US" dirty="0"/>
              </a:p>
              <a:p>
                <a:pPr lvl="1"/>
                <a:r>
                  <a:rPr lang="en-US" dirty="0"/>
                  <a:t>To send degrees, send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e>
                    </m:nary>
                  </m:oMath>
                </a14:m>
                <a:r>
                  <a:rPr lang="en-US" dirty="0"/>
                  <a:t>, computable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oMath>
                </a14:m>
                <a:r>
                  <a:rPr lang="en-US" dirty="0"/>
                  <a:t> small</a:t>
                </a:r>
              </a:p>
              <a:p>
                <a:pPr lvl="1"/>
                <a:r>
                  <a:rPr lang="en-US" dirty="0"/>
                  <a:t>To send curves, could send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sub>
                    </m:sSub>
                  </m:oMath>
                </a14:m>
                <a:r>
                  <a:rPr lang="en-US" dirty="0"/>
                  <a:t>.  Takes </a:t>
                </a:r>
                <a14:m>
                  <m:oMath xmlns:m="http://schemas.openxmlformats.org/officeDocument/2006/math">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a14:m>
                <a:r>
                  <a:rPr lang="en-US" dirty="0"/>
                  <a:t> bits</a:t>
                </a:r>
              </a:p>
              <a:p>
                <a:pPr marL="457200" lvl="1" indent="0">
                  <a:buNone/>
                </a:pPr>
                <a:r>
                  <a:rPr lang="en-US" dirty="0"/>
                  <a:t>    Verifier checks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for correctness</a:t>
                </a:r>
              </a:p>
              <a:p>
                <a:pPr lvl="1"/>
                <a:r>
                  <a:rPr lang="en-US" dirty="0"/>
                  <a:t>Or could send </a:t>
                </a:r>
                <a:r>
                  <a:rPr lang="en-US" i="1" dirty="0"/>
                  <a:t>x</a:t>
                </a:r>
                <a:r>
                  <a:rPr lang="en-US" dirty="0"/>
                  <a:t>-coordinate of kernel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sub>
                        </m:sSub>
                      </m:sub>
                    </m:sSub>
                  </m:oMath>
                </a14:m>
                <a:r>
                  <a:rPr lang="en-US" dirty="0"/>
                  <a:t>.  Use </a:t>
                </a:r>
                <a:r>
                  <a:rPr lang="en-US" dirty="0" err="1"/>
                  <a:t>Velu</a:t>
                </a:r>
                <a:r>
                  <a:rPr lang="en-US" dirty="0"/>
                  <a:t> to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oMath>
                </a14:m>
                <a:r>
                  <a:rPr lang="en-US" dirty="0"/>
                  <a:t>.  </a:t>
                </a:r>
              </a:p>
              <a:p>
                <a:pPr lvl="1"/>
                <a:r>
                  <a:rPr lang="en-US" dirty="0"/>
                  <a:t>In SIDH setup,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𝑙</m:t>
                    </m:r>
                  </m:oMath>
                </a14:m>
                <a:r>
                  <a:rPr lang="en-US" dirty="0"/>
                  <a:t>, and the point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e>
                    </m:d>
                    <m:r>
                      <a:rPr lang="en-US" b="0" i="1" smtClean="0">
                        <a:latin typeface="Cambria Math" panose="02040503050406030204" pitchFamily="18" charset="0"/>
                      </a:rPr>
                      <m:t>𝑆</m:t>
                    </m:r>
                  </m:oMath>
                </a14:m>
                <a:r>
                  <a:rPr lang="en-US" dirty="0"/>
                  <a:t> determines all the kernels.  Just send </a:t>
                </a:r>
                <a14:m>
                  <m:oMath xmlns:m="http://schemas.openxmlformats.org/officeDocument/2006/math">
                    <m:r>
                      <a:rPr lang="en-US" b="0" i="1" smtClean="0">
                        <a:latin typeface="Cambria Math" panose="02040503050406030204" pitchFamily="18" charset="0"/>
                      </a:rPr>
                      <m:t>𝛼</m:t>
                    </m:r>
                  </m:oMath>
                </a14:m>
                <a:r>
                  <a:rPr lang="en-US" dirty="0"/>
                  <a:t> which is </a:t>
                </a:r>
                <a:r>
                  <a:rPr lang="en-US" i="1" dirty="0"/>
                  <a:t>n</a:t>
                </a:r>
                <a:r>
                  <a:rPr lang="en-US" dirty="0"/>
                  <a:t> bits (as </a:t>
                </a: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=2</m:t>
                    </m:r>
                  </m:oMath>
                </a14:m>
                <a:r>
                  <a:rPr lang="en-US" dirty="0"/>
                  <a:t>)</a:t>
                </a:r>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801" b="-2941"/>
                </a:stretch>
              </a:blipFill>
            </p:spPr>
            <p:txBody>
              <a:bodyPr/>
              <a:lstStyle/>
              <a:p>
                <a:r>
                  <a:rPr lang="en-US">
                    <a:noFill/>
                  </a:rPr>
                  <a:t> </a:t>
                </a:r>
              </a:p>
            </p:txBody>
          </p:sp>
        </mc:Fallback>
      </mc:AlternateContent>
    </p:spTree>
    <p:extLst>
      <p:ext uri="{BB962C8B-B14F-4D97-AF65-F5344CB8AC3E}">
        <p14:creationId xmlns:p14="http://schemas.microsoft.com/office/powerpoint/2010/main" val="1452868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Optimizations for isogeny chains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a:t>Just send every other </a:t>
                </a:r>
                <a:r>
                  <a:rPr lang="en-US" i="1" dirty="0"/>
                  <a:t>j</a:t>
                </a:r>
                <a:r>
                  <a:rPr lang="en-US" dirty="0"/>
                  <a:t>-invariant.  Then compute</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gcd</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𝑙</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r>
                            <a:rPr lang="en-US" b="0" i="1" smtClean="0">
                              <a:latin typeface="Cambria Math" panose="02040503050406030204" pitchFamily="18" charset="0"/>
                            </a:rPr>
                            <m:t>)</m:t>
                          </m:r>
                        </m:e>
                      </m:func>
                    </m:oMath>
                  </m:oMathPara>
                </a14:m>
                <a:endParaRPr lang="en-US" b="0" dirty="0"/>
              </a:p>
              <a:p>
                <a:pPr marL="0" indent="0">
                  <a:buNone/>
                </a:pPr>
                <a:r>
                  <a:rPr lang="en-US" dirty="0"/>
                  <a:t>   to recover the missing ones.</a:t>
                </a:r>
              </a:p>
              <a:p>
                <a:r>
                  <a:rPr lang="en-US" dirty="0"/>
                  <a:t>Alternatively, just send only least significant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func>
                    <m:r>
                      <a:rPr lang="en-US" b="0" i="1" smtClean="0">
                        <a:latin typeface="Cambria Math" panose="02040503050406030204" pitchFamily="18" charset="0"/>
                      </a:rPr>
                      <m:t> </m:t>
                    </m:r>
                  </m:oMath>
                </a14:m>
                <a:r>
                  <a:rPr lang="en-US" dirty="0"/>
                  <a:t>bits of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sub>
                    </m:sSub>
                  </m:oMath>
                </a14:m>
                <a:r>
                  <a:rPr lang="en-US" dirty="0"/>
                  <a:t>.  Verifier finds roots of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and chooses the right one.</a:t>
                </a:r>
              </a:p>
              <a:p>
                <a:r>
                  <a:rPr lang="en-US" dirty="0"/>
                  <a:t>Compression:  Order elements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sub>
                    </m:sSub>
                  </m:oMath>
                </a14:m>
                <a:r>
                  <a:rPr lang="en-US" dirty="0"/>
                  <a:t>, and send index </a:t>
                </a:r>
                <a:r>
                  <a:rPr lang="en-US" i="1" dirty="0"/>
                  <a:t>k</a:t>
                </a:r>
                <a:r>
                  <a:rPr lang="en-US" dirty="0"/>
                  <a:t> for the right root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𝑖</m:t>
                        </m:r>
                      </m:sub>
                    </m:sSub>
                  </m:oMath>
                </a14:m>
                <a:r>
                  <a:rPr lang="en-US" dirty="0"/>
                  <a:t> of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Ψ</m:t>
                        </m:r>
                      </m:e>
                      <m:sub>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𝑖</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𝑦</m:t>
                        </m:r>
                      </m:e>
                    </m:d>
                    <m:r>
                      <a:rPr lang="en-US" b="0" i="0" smtClean="0">
                        <a:latin typeface="Cambria Math" panose="02040503050406030204" pitchFamily="18" charset="0"/>
                      </a:rPr>
                      <m:t>.</m:t>
                    </m:r>
                  </m:oMath>
                </a14:m>
                <a:r>
                  <a:rPr lang="en-US" dirty="0"/>
                  <a:t>  Send all the </a:t>
                </a:r>
                <a:r>
                  <a:rPr lang="en-US" i="1" dirty="0"/>
                  <a:t>k </a:t>
                </a:r>
                <a:r>
                  <a:rPr lang="en-US" dirty="0"/>
                  <a:t>using integer base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𝑖</m:t>
                        </m:r>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nary>
                  </m:oMath>
                </a14:m>
                <a:endParaRPr lang="en-US" dirty="0"/>
              </a:p>
              <a:p>
                <a:pPr lvl="1"/>
                <a:r>
                  <a:rPr lang="en-US" dirty="0"/>
                  <a:t>In SIDH setting,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r>
                      <a:rPr lang="en-US" b="0" i="1" smtClean="0">
                        <a:latin typeface="Cambria Math" panose="02040503050406030204" pitchFamily="18" charset="0"/>
                      </a:rPr>
                      <m:t>=2</m:t>
                    </m:r>
                  </m:oMath>
                </a14:m>
                <a:r>
                  <a:rPr lang="en-US" dirty="0"/>
                  <a:t>, and this is just </a:t>
                </a:r>
                <a:r>
                  <a:rPr lang="en-US" i="1" dirty="0"/>
                  <a:t>n</a:t>
                </a:r>
                <a:r>
                  <a:rPr lang="en-US" dirty="0"/>
                  <a:t> bits</a:t>
                </a:r>
              </a:p>
              <a:p>
                <a:r>
                  <a:rPr lang="en-US" dirty="0"/>
                  <a:t>Could also well-order points/subgroups rather than </a:t>
                </a:r>
                <a:r>
                  <a:rPr lang="en-US" i="1" dirty="0"/>
                  <a:t>j</a:t>
                </a:r>
                <a:r>
                  <a:rPr lang="en-US" dirty="0"/>
                  <a:t>-invariants…</a:t>
                </a:r>
              </a:p>
              <a:p>
                <a:endParaRPr lang="en-US" dirty="0"/>
              </a:p>
              <a:p>
                <a:r>
                  <a:rPr lang="en-US" dirty="0"/>
                  <a:t>Efficiency of isogeny step: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log</m:t>
                            </m:r>
                          </m:e>
                          <m:sup>
                            <m:r>
                              <a:rPr lang="en-US" b="0" i="1" dirty="0" smtClean="0">
                                <a:latin typeface="Cambria Math" panose="02040503050406030204" pitchFamily="18" charset="0"/>
                              </a:rPr>
                              <m:t>3</m:t>
                            </m:r>
                          </m:sup>
                        </m:sSup>
                      </m:fName>
                      <m:e>
                        <m:r>
                          <a:rPr lang="en-US" b="0" i="1" dirty="0" smtClean="0">
                            <a:latin typeface="Cambria Math" panose="02040503050406030204" pitchFamily="18" charset="0"/>
                          </a:rPr>
                          <m:t>𝑝</m:t>
                        </m:r>
                        <m:r>
                          <a:rPr lang="en-US" b="0" i="1" dirty="0" smtClean="0">
                            <a:latin typeface="Cambria Math" panose="02040503050406030204" pitchFamily="18" charset="0"/>
                          </a:rPr>
                          <m:t>) </m:t>
                        </m:r>
                      </m:e>
                    </m:func>
                  </m:oMath>
                </a14:m>
                <a:r>
                  <a:rPr lang="en-US" dirty="0"/>
                  <a:t>for 2</a:t>
                </a:r>
                <a:r>
                  <a:rPr lang="en-US" baseline="30000" dirty="0"/>
                  <a:t>nd</a:t>
                </a:r>
                <a:r>
                  <a:rPr lang="en-US" dirty="0"/>
                  <a:t> scheme,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𝑂</m:t>
                        </m:r>
                      </m:e>
                    </m:acc>
                    <m:r>
                      <a:rPr lang="en-US" i="1" dirty="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log</m:t>
                        </m:r>
                      </m:fName>
                      <m:e>
                        <m:r>
                          <a:rPr lang="en-US" b="0" i="1" dirty="0" smtClean="0">
                            <a:latin typeface="Cambria Math" panose="02040503050406030204" pitchFamily="18" charset="0"/>
                          </a:rPr>
                          <m:t>𝑝</m:t>
                        </m:r>
                        <m:r>
                          <a:rPr lang="en-US" b="0" i="1" dirty="0" smtClean="0">
                            <a:latin typeface="Cambria Math" panose="02040503050406030204" pitchFamily="18" charset="0"/>
                          </a:rPr>
                          <m:t>)</m:t>
                        </m:r>
                      </m:e>
                    </m:func>
                    <m:r>
                      <a:rPr lang="en-US" b="0" i="1" dirty="0" smtClean="0">
                        <a:latin typeface="Cambria Math" panose="02040503050406030204" pitchFamily="18" charset="0"/>
                      </a:rPr>
                      <m:t> </m:t>
                    </m:r>
                  </m:oMath>
                </a14:m>
                <a:r>
                  <a:rPr lang="en-US" dirty="0"/>
                  <a:t>for 1</a:t>
                </a:r>
                <a:r>
                  <a:rPr lang="en-US" baseline="30000" dirty="0"/>
                  <a:t>st</a:t>
                </a:r>
                <a:r>
                  <a:rPr lang="en-US" dirty="0"/>
                  <a:t> scheme (SIDH-based)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3691508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schemes</a:t>
            </a:r>
          </a:p>
        </p:txBody>
      </p:sp>
      <p:sp>
        <p:nvSpPr>
          <p:cNvPr id="3" name="Content Placeholder 2"/>
          <p:cNvSpPr>
            <a:spLocks noGrp="1"/>
          </p:cNvSpPr>
          <p:nvPr>
            <p:ph idx="1"/>
          </p:nvPr>
        </p:nvSpPr>
        <p:spPr/>
        <p:txBody>
          <a:bodyPr/>
          <a:lstStyle/>
          <a:p>
            <a:r>
              <a:rPr lang="en-US" dirty="0"/>
              <a:t>Interactive protocol between Prover and Verifier</a:t>
            </a:r>
          </a:p>
          <a:p>
            <a:pPr lvl="1"/>
            <a:r>
              <a:rPr lang="en-US" dirty="0"/>
              <a:t>Correctness – If Prover knows secret, then Verifier will accept</a:t>
            </a:r>
          </a:p>
          <a:p>
            <a:pPr lvl="1"/>
            <a:r>
              <a:rPr lang="en-US" dirty="0"/>
              <a:t>Soundness – If adversary doesn’t know secret, can’t convince Verifier</a:t>
            </a:r>
          </a:p>
          <a:p>
            <a:pPr lvl="1"/>
            <a:r>
              <a:rPr lang="en-US" dirty="0"/>
              <a:t>Honest Verifier Zero-Knowledge – transcript of honest execution reveals no information</a:t>
            </a:r>
          </a:p>
          <a:p>
            <a:r>
              <a:rPr lang="en-US" dirty="0"/>
              <a:t>Graph Isomorphism Protocol</a:t>
            </a:r>
          </a:p>
          <a:p>
            <a:pPr lvl="1"/>
            <a:r>
              <a:rPr lang="en-US" dirty="0"/>
              <a:t>Peggy knows graphs </a:t>
            </a:r>
            <a:r>
              <a:rPr lang="en-US" i="1" dirty="0"/>
              <a:t>A </a:t>
            </a:r>
            <a:r>
              <a:rPr lang="en-US" dirty="0"/>
              <a:t>and </a:t>
            </a:r>
            <a:r>
              <a:rPr lang="en-US" i="1" dirty="0"/>
              <a:t>B </a:t>
            </a:r>
            <a:r>
              <a:rPr lang="en-US" dirty="0"/>
              <a:t>are isomorphic.  Wants to convince Victor.</a:t>
            </a:r>
          </a:p>
          <a:p>
            <a:pPr lvl="1"/>
            <a:r>
              <a:rPr lang="en-US" dirty="0"/>
              <a:t>Peggy creates isomorphic graph </a:t>
            </a:r>
            <a:r>
              <a:rPr lang="en-US" i="1" dirty="0"/>
              <a:t>H</a:t>
            </a:r>
            <a:r>
              <a:rPr lang="en-US" dirty="0"/>
              <a:t>.  </a:t>
            </a:r>
          </a:p>
          <a:p>
            <a:pPr lvl="1"/>
            <a:r>
              <a:rPr lang="en-US" dirty="0"/>
              <a:t>Victor sends challenge bit. If 0, Peggy shows isomorphism to </a:t>
            </a:r>
            <a:r>
              <a:rPr lang="en-US" i="1" dirty="0"/>
              <a:t>A.  </a:t>
            </a:r>
            <a:r>
              <a:rPr lang="en-US" dirty="0"/>
              <a:t>Else to </a:t>
            </a:r>
            <a:r>
              <a:rPr lang="en-US" i="1" dirty="0"/>
              <a:t>B</a:t>
            </a:r>
            <a:r>
              <a:rPr lang="en-US" dirty="0"/>
              <a:t>. </a:t>
            </a:r>
          </a:p>
          <a:p>
            <a:pPr lvl="1"/>
            <a:r>
              <a:rPr lang="en-US" dirty="0"/>
              <a:t>Repeat </a:t>
            </a:r>
            <a:r>
              <a:rPr lang="en-US" i="1" dirty="0"/>
              <a:t>n</a:t>
            </a:r>
            <a:r>
              <a:rPr lang="en-US" dirty="0"/>
              <a:t> rounds </a:t>
            </a:r>
          </a:p>
        </p:txBody>
      </p:sp>
      <p:graphicFrame>
        <p:nvGraphicFramePr>
          <p:cNvPr id="5" name="Object 4"/>
          <p:cNvGraphicFramePr>
            <a:graphicFrameLocks noChangeAspect="1"/>
          </p:cNvGraphicFramePr>
          <p:nvPr>
            <p:extLst>
              <p:ext uri="{D42A27DB-BD31-4B8C-83A1-F6EECF244321}">
                <p14:modId xmlns:p14="http://schemas.microsoft.com/office/powerpoint/2010/main" val="1199098104"/>
              </p:ext>
            </p:extLst>
          </p:nvPr>
        </p:nvGraphicFramePr>
        <p:xfrm>
          <a:off x="9420338" y="691982"/>
          <a:ext cx="1933462" cy="1592263"/>
        </p:xfrm>
        <a:graphic>
          <a:graphicData uri="http://schemas.openxmlformats.org/presentationml/2006/ole">
            <mc:AlternateContent xmlns:mc="http://schemas.openxmlformats.org/markup-compatibility/2006">
              <mc:Choice xmlns:v="urn:schemas-microsoft-com:vml" Requires="v">
                <p:oleObj spid="_x0000_s3092" name="Acrobat Document" r:id="rId3" imgW="971398" imgH="800010" progId="AcroExch.Document.DC">
                  <p:embed/>
                </p:oleObj>
              </mc:Choice>
              <mc:Fallback>
                <p:oleObj name="Acrobat Document" r:id="rId3" imgW="971398" imgH="800010" progId="AcroExch.Document.DC">
                  <p:embed/>
                  <p:pic>
                    <p:nvPicPr>
                      <p:cNvPr id="0" name=""/>
                      <p:cNvPicPr/>
                      <p:nvPr/>
                    </p:nvPicPr>
                    <p:blipFill>
                      <a:blip r:embed="rId4"/>
                      <a:stretch>
                        <a:fillRect/>
                      </a:stretch>
                    </p:blipFill>
                    <p:spPr>
                      <a:xfrm>
                        <a:off x="9420338" y="691982"/>
                        <a:ext cx="1933462" cy="1592263"/>
                      </a:xfrm>
                      <a:prstGeom prst="rect">
                        <a:avLst/>
                      </a:prstGeom>
                    </p:spPr>
                  </p:pic>
                </p:oleObj>
              </mc:Fallback>
            </mc:AlternateContent>
          </a:graphicData>
        </a:graphic>
      </p:graphicFrame>
    </p:spTree>
    <p:extLst>
      <p:ext uri="{BB962C8B-B14F-4D97-AF65-F5344CB8AC3E}">
        <p14:creationId xmlns:p14="http://schemas.microsoft.com/office/powerpoint/2010/main" val="1417633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161" y="3688772"/>
            <a:ext cx="4336839" cy="2911551"/>
          </a:xfrm>
          <a:prstGeom prst="rect">
            <a:avLst/>
          </a:prstGeom>
        </p:spPr>
      </p:pic>
      <p:sp>
        <p:nvSpPr>
          <p:cNvPr id="2" name="Title 1"/>
          <p:cNvSpPr>
            <a:spLocks noGrp="1"/>
          </p:cNvSpPr>
          <p:nvPr>
            <p:ph type="title"/>
          </p:nvPr>
        </p:nvSpPr>
        <p:spPr/>
        <p:txBody>
          <a:bodyPr/>
          <a:lstStyle/>
          <a:p>
            <a:r>
              <a:rPr lang="en-US" dirty="0"/>
              <a:t>Isogeny-based ID scheme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72979" y="1690688"/>
                <a:ext cx="11337758" cy="4351338"/>
              </a:xfrm>
            </p:spPr>
            <p:txBody>
              <a:bodyPr>
                <a:normAutofit fontScale="92500" lnSpcReduction="10000"/>
              </a:bodyPr>
              <a:lstStyle/>
              <a:p>
                <a:r>
                  <a:rPr lang="en-US" dirty="0"/>
                  <a:t>Original de </a:t>
                </a:r>
                <a:r>
                  <a:rPr lang="en-US" dirty="0" err="1"/>
                  <a:t>Feo</a:t>
                </a:r>
                <a:r>
                  <a:rPr lang="en-US" dirty="0"/>
                  <a:t>/</a:t>
                </a:r>
                <a:r>
                  <a:rPr lang="en-US" dirty="0" err="1"/>
                  <a:t>Jao</a:t>
                </a:r>
                <a:r>
                  <a:rPr lang="en-US" dirty="0"/>
                  <a:t>/</a:t>
                </a:r>
                <a:r>
                  <a:rPr lang="en-US" dirty="0" err="1"/>
                  <a:t>Plut</a:t>
                </a:r>
                <a:r>
                  <a:rPr lang="en-US" dirty="0"/>
                  <a:t> SIDH paper had identification scheme</a:t>
                </a:r>
              </a:p>
              <a:p>
                <a:pPr lvl="1"/>
                <a:r>
                  <a:rPr lang="en-US" dirty="0"/>
                  <a:t>Secret Key: SS curve </a:t>
                </a:r>
                <a:r>
                  <a:rPr lang="en-US" i="1" dirty="0"/>
                  <a:t>E</a:t>
                </a:r>
                <a:r>
                  <a:rPr lang="en-US" dirty="0"/>
                  <a:t>, with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𝑙</m:t>
                        </m:r>
                      </m:e>
                      <m:sub>
                        <m:r>
                          <a:rPr lang="en-US" b="0" i="1" smtClean="0">
                            <a:latin typeface="Cambria Math" panose="02040503050406030204" pitchFamily="18" charset="0"/>
                          </a:rPr>
                          <m:t>𝐴</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𝐴</m:t>
                            </m:r>
                          </m:sub>
                        </m:sSub>
                      </m:sup>
                    </m:sSubSup>
                    <m:r>
                      <a:rPr lang="en-US" b="0" i="1" smtClean="0">
                        <a:latin typeface="Cambria Math" panose="02040503050406030204" pitchFamily="18" charset="0"/>
                      </a:rPr>
                      <m:t>−</m:t>
                    </m:r>
                  </m:oMath>
                </a14:m>
                <a:r>
                  <a:rPr lang="en-US" dirty="0"/>
                  <a:t>torsion point </a:t>
                </a:r>
                <a:r>
                  <a:rPr lang="en-US" i="1" dirty="0"/>
                  <a:t>S</a:t>
                </a:r>
                <a:r>
                  <a:rPr lang="en-US" dirty="0"/>
                  <a:t> defining isogeny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/&lt;</m:t>
                    </m:r>
                    <m:r>
                      <a:rPr lang="en-US" b="0" i="1" smtClean="0">
                        <a:latin typeface="Cambria Math" panose="02040503050406030204" pitchFamily="18" charset="0"/>
                      </a:rPr>
                      <m:t>𝑆</m:t>
                    </m:r>
                    <m:r>
                      <a:rPr lang="en-US" b="0" i="1" smtClean="0">
                        <a:latin typeface="Cambria Math" panose="02040503050406030204" pitchFamily="18" charset="0"/>
                      </a:rPr>
                      <m:t>&gt;</m:t>
                    </m:r>
                  </m:oMath>
                </a14:m>
                <a:endParaRPr lang="en-US" b="0" dirty="0"/>
              </a:p>
              <a:p>
                <a:pPr lvl="1"/>
                <a:r>
                  <a:rPr lang="en-US" dirty="0"/>
                  <a:t>Public: The curves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/&lt;</m:t>
                    </m:r>
                    <m:r>
                      <a:rPr lang="en-US" i="1">
                        <a:latin typeface="Cambria Math" panose="02040503050406030204" pitchFamily="18" charset="0"/>
                      </a:rPr>
                      <m:t>𝑆</m:t>
                    </m:r>
                    <m:r>
                      <a:rPr lang="en-US" i="1">
                        <a:latin typeface="Cambria Math" panose="02040503050406030204" pitchFamily="18" charset="0"/>
                      </a:rPr>
                      <m:t>&gt;</m:t>
                    </m:r>
                  </m:oMath>
                </a14:m>
                <a:r>
                  <a:rPr lang="en-US" dirty="0"/>
                  <a:t>.  Generators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oMath>
                </a14:m>
                <a:r>
                  <a:rPr lang="en-US" dirty="0"/>
                  <a:t> of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𝑙</m:t>
                        </m:r>
                      </m:e>
                      <m:sub>
                        <m:r>
                          <a:rPr lang="en-US" b="0" i="1" smtClean="0">
                            <a:latin typeface="Cambria Math" panose="02040503050406030204" pitchFamily="18" charset="0"/>
                          </a:rPr>
                          <m:t>𝐵</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𝐵</m:t>
                            </m:r>
                          </m:sub>
                        </m:sSub>
                      </m:sup>
                    </m:sSubSup>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a14:m>
                <a:endParaRPr lang="en-US" dirty="0"/>
              </a:p>
              <a:p>
                <a:pPr lvl="1"/>
                <a:endParaRPr lang="en-US" dirty="0"/>
              </a:p>
              <a:p>
                <a:pPr lvl="1"/>
                <a:r>
                  <a:rPr lang="en-US" dirty="0"/>
                  <a:t>ID protocol:  </a:t>
                </a:r>
              </a:p>
              <a:p>
                <a:pPr marL="457200" lvl="1" indent="0">
                  <a:buNone/>
                </a:pPr>
                <a:r>
                  <a:rPr lang="en-US" dirty="0"/>
                  <a:t>	1)  Peggy chooses random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2</m:t>
                        </m:r>
                      </m:sub>
                    </m:sSub>
                    <m:r>
                      <a:rPr lang="en-US" b="0" i="1" smtClean="0">
                        <a:latin typeface="Cambria Math" panose="02040503050406030204" pitchFamily="18" charset="0"/>
                      </a:rPr>
                      <m:t>𝑄</m:t>
                    </m:r>
                  </m:oMath>
                </a14:m>
                <a:r>
                  <a:rPr lang="en-US" dirty="0"/>
                  <a:t> and computes diagram.  </a:t>
                </a:r>
              </a:p>
              <a:p>
                <a:pPr marL="457200" lvl="1" indent="0">
                  <a:buNone/>
                </a:pPr>
                <a:r>
                  <a:rPr lang="en-US" dirty="0"/>
                  <a:t>	Sends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𝑅</m:t>
                        </m:r>
                      </m:e>
                    </m:d>
                  </m:oMath>
                </a14:m>
                <a:r>
                  <a:rPr lang="en-US" dirty="0"/>
                  <a:t> and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𝑅</m:t>
                        </m:r>
                      </m:e>
                    </m:d>
                  </m:oMath>
                </a14:m>
                <a:r>
                  <a:rPr lang="en-US" dirty="0"/>
                  <a:t> to Victor.</a:t>
                </a:r>
              </a:p>
              <a:p>
                <a:pPr marL="457200" lvl="1" indent="0">
                  <a:buNone/>
                </a:pPr>
                <a:r>
                  <a:rPr lang="en-US" dirty="0"/>
                  <a:t>	2)  Victor sends random bit to Peggy</a:t>
                </a:r>
              </a:p>
              <a:p>
                <a:pPr marL="457200" lvl="1" indent="0">
                  <a:buNone/>
                </a:pPr>
                <a:r>
                  <a:rPr lang="en-US" dirty="0"/>
                  <a:t>	3)  If </a:t>
                </a:r>
                <a:r>
                  <a:rPr lang="en-US" i="1" dirty="0"/>
                  <a:t>b=0</a:t>
                </a:r>
                <a:r>
                  <a:rPr lang="en-US" dirty="0"/>
                  <a:t>, Peggy reveals </a:t>
                </a:r>
                <a14:m>
                  <m:oMath xmlns:m="http://schemas.openxmlformats.org/officeDocument/2006/math">
                    <m:r>
                      <a:rPr lang="en-US" b="0" i="1" smtClean="0">
                        <a:latin typeface="Cambria Math" panose="02040503050406030204" pitchFamily="18" charset="0"/>
                      </a:rPr>
                      <m:t>𝑅</m:t>
                    </m:r>
                  </m:oMath>
                </a14:m>
                <a:r>
                  <a:rPr lang="en-US" dirty="0"/>
                  <a:t> and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Victor accepts if they</a:t>
                </a:r>
              </a:p>
              <a:p>
                <a:pPr marL="457200" lvl="1" indent="0">
                  <a:buNone/>
                </a:pPr>
                <a:r>
                  <a:rPr lang="en-US" dirty="0"/>
                  <a:t>	have the right order and generate </a:t>
                </a:r>
                <a14:m>
                  <m:oMath xmlns:m="http://schemas.openxmlformats.org/officeDocument/2006/math">
                    <m:r>
                      <a:rPr lang="en-US" b="0" i="1" smtClean="0">
                        <a:latin typeface="Cambria Math" panose="02040503050406030204" pitchFamily="18" charset="0"/>
                      </a:rPr>
                      <m:t>𝜓</m:t>
                    </m:r>
                  </m:oMath>
                </a14:m>
                <a:r>
                  <a:rPr lang="en-US" dirty="0"/>
                  <a:t> and </a:t>
                </a:r>
                <a14:m>
                  <m:oMath xmlns:m="http://schemas.openxmlformats.org/officeDocument/2006/math">
                    <m:r>
                      <a:rPr lang="en-US" b="0" i="1" smtClean="0">
                        <a:latin typeface="Cambria Math" panose="02040503050406030204" pitchFamily="18" charset="0"/>
                      </a:rPr>
                      <m:t>𝜓</m:t>
                    </m:r>
                    <m:r>
                      <a:rPr lang="en-US" b="0" i="1" smtClean="0">
                        <a:latin typeface="Cambria Math" panose="02040503050406030204" pitchFamily="18" charset="0"/>
                      </a:rPr>
                      <m:t>′</m:t>
                    </m:r>
                  </m:oMath>
                </a14:m>
                <a:endParaRPr lang="en-US" dirty="0"/>
              </a:p>
              <a:p>
                <a:pPr marL="457200" lvl="1" indent="0">
                  <a:buNone/>
                </a:pPr>
                <a:r>
                  <a:rPr lang="en-US" dirty="0"/>
                  <a:t>	4)  If </a:t>
                </a:r>
                <a:r>
                  <a:rPr lang="en-US" i="1" dirty="0"/>
                  <a:t>b=1</a:t>
                </a:r>
                <a:r>
                  <a:rPr lang="en-US" dirty="0"/>
                  <a:t>, Peggy reveals </a:t>
                </a:r>
                <a14:m>
                  <m:oMath xmlns:m="http://schemas.openxmlformats.org/officeDocument/2006/math">
                    <m:r>
                      <a:rPr lang="en-US" b="0" i="1" smtClean="0">
                        <a:latin typeface="Cambria Math" panose="02040503050406030204" pitchFamily="18" charset="0"/>
                      </a:rPr>
                      <m:t>𝜓</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Victor accepts if it has the </a:t>
                </a:r>
              </a:p>
              <a:p>
                <a:pPr marL="457200" lvl="1" indent="0">
                  <a:buNone/>
                </a:pPr>
                <a:r>
                  <a:rPr lang="en-US" dirty="0"/>
                  <a:t>       right order and that it generates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72979" y="1690688"/>
                <a:ext cx="11337758" cy="4351338"/>
              </a:xfrm>
              <a:blipFill>
                <a:blip r:embed="rId3"/>
                <a:stretch>
                  <a:fillRect l="-806" t="-2801"/>
                </a:stretch>
              </a:blipFill>
            </p:spPr>
            <p:txBody>
              <a:bodyPr/>
              <a:lstStyle/>
              <a:p>
                <a:r>
                  <a:rPr lang="en-US">
                    <a:noFill/>
                  </a:rPr>
                  <a:t> </a:t>
                </a:r>
              </a:p>
            </p:txBody>
          </p:sp>
        </mc:Fallback>
      </mc:AlternateContent>
    </p:spTree>
    <p:extLst>
      <p:ext uri="{BB962C8B-B14F-4D97-AF65-F5344CB8AC3E}">
        <p14:creationId xmlns:p14="http://schemas.microsoft.com/office/powerpoint/2010/main" val="3801116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SIDH to Signatures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a:t>Fiat-Shamir transform makes signature schemes from ID schemes</a:t>
                </a:r>
              </a:p>
              <a:p>
                <a:pPr lvl="1"/>
                <a:r>
                  <a:rPr lang="en-US" dirty="0"/>
                  <a:t>Idea:  make interactive protocol non-interactive by using random oracle to produce the challenges</a:t>
                </a:r>
              </a:p>
              <a:p>
                <a:pPr lvl="1"/>
                <a:r>
                  <a:rPr lang="en-US" dirty="0"/>
                  <a:t>Unruh transform – variant of Fiat-Shamir that provides security against quantum adversaries.</a:t>
                </a:r>
              </a:p>
              <a:p>
                <a:r>
                  <a:rPr lang="en-US" dirty="0"/>
                  <a:t>This work:  Full specification of how to do this in a smart way</a:t>
                </a:r>
              </a:p>
              <a:p>
                <a:pPr lvl="1"/>
                <a:r>
                  <a:rPr lang="en-US" dirty="0"/>
                  <a:t>Use optimizations on representing curves and isogeny chains</a:t>
                </a:r>
              </a:p>
              <a:p>
                <a:pPr lvl="1"/>
                <a:r>
                  <a:rPr lang="en-US" dirty="0"/>
                  <a:t>Secure under chosen message attack in Random Oracle Model</a:t>
                </a:r>
              </a:p>
              <a:p>
                <a:r>
                  <a:rPr lang="en-US" dirty="0"/>
                  <a:t>Efficiency</a:t>
                </a:r>
              </a:p>
              <a:p>
                <a:pPr lvl="1"/>
                <a:r>
                  <a:rPr lang="en-US" dirty="0"/>
                  <a:t>Secret key: </a:t>
                </a:r>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a14:m>
                <a:r>
                  <a:rPr lang="en-US" dirty="0"/>
                  <a:t> bits, Public Key: </a:t>
                </a:r>
                <a14:m>
                  <m:oMath xmlns:m="http://schemas.openxmlformats.org/officeDocument/2006/math">
                    <m:r>
                      <a:rPr lang="en-US" b="0" i="1" smtClean="0">
                        <a:latin typeface="Cambria Math" panose="02040503050406030204" pitchFamily="18" charset="0"/>
                      </a:rPr>
                      <m:t>13</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a14:m>
                <a:r>
                  <a:rPr lang="en-US" dirty="0"/>
                  <a:t> bits           (</a:t>
                </a:r>
                <a14:m>
                  <m:oMath xmlns:m="http://schemas.openxmlformats.org/officeDocument/2006/math">
                    <m:r>
                      <m:rPr>
                        <m:sty m:val="p"/>
                      </m:rPr>
                      <a:rPr lang="en-US" b="0" i="0" smtClean="0">
                        <a:latin typeface="Cambria Math" panose="02040503050406030204" pitchFamily="18" charset="0"/>
                      </a:rPr>
                      <m:t>log</m:t>
                    </m:r>
                    <m:r>
                      <a:rPr lang="en-US" b="0" i="0"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≈4 </m:t>
                    </m:r>
                    <m:r>
                      <a:rPr lang="en-US" b="0" i="1" smtClean="0">
                        <a:latin typeface="Cambria Math" panose="02040503050406030204" pitchFamily="18" charset="0"/>
                      </a:rPr>
                      <m:t>𝜆</m:t>
                    </m:r>
                  </m:oMath>
                </a14:m>
                <a:r>
                  <a:rPr lang="en-US" dirty="0"/>
                  <a:t>)</a:t>
                </a:r>
              </a:p>
              <a:p>
                <a:pPr lvl="1"/>
                <a:r>
                  <a:rPr lang="en-US" dirty="0"/>
                  <a:t>Signature size: at least 6</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oMath>
                </a14:m>
                <a:r>
                  <a:rPr lang="en-US" dirty="0"/>
                  <a:t> bits</a:t>
                </a:r>
              </a:p>
              <a:p>
                <a:pPr lvl="1"/>
                <a:r>
                  <a:rPr lang="en-US" dirty="0"/>
                  <a:t>Both signing/verifying are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𝜆</m:t>
                        </m:r>
                      </m:e>
                      <m:sup>
                        <m:r>
                          <a:rPr lang="en-US" b="0" i="1" dirty="0" smtClean="0">
                            <a:latin typeface="Cambria Math" panose="02040503050406030204" pitchFamily="18" charset="0"/>
                          </a:rPr>
                          <m:t>3</m:t>
                        </m:r>
                      </m:sup>
                    </m:sSup>
                    <m:r>
                      <a:rPr lang="en-US" b="0" i="1" dirty="0" smtClean="0">
                        <a:latin typeface="Cambria Math" panose="02040503050406030204" pitchFamily="18" charset="0"/>
                      </a:rPr>
                      <m:t>)</m:t>
                    </m:r>
                  </m:oMath>
                </a14:m>
                <a:r>
                  <a:rPr lang="en-US" dirty="0"/>
                  <a:t> bits, where </a:t>
                </a:r>
                <a14:m>
                  <m:oMath xmlns:m="http://schemas.openxmlformats.org/officeDocument/2006/math">
                    <m:r>
                      <a:rPr lang="en-US" b="0" i="1" smtClean="0">
                        <a:latin typeface="Cambria Math" panose="02040503050406030204" pitchFamily="18" charset="0"/>
                      </a:rPr>
                      <m:t>𝜆</m:t>
                    </m:r>
                  </m:oMath>
                </a14:m>
                <a:r>
                  <a:rPr lang="en-US" dirty="0"/>
                  <a:t> is security parameter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US">
                    <a:noFill/>
                  </a:rPr>
                  <a:t> </a:t>
                </a:r>
              </a:p>
            </p:txBody>
          </p:sp>
        </mc:Fallback>
      </mc:AlternateContent>
    </p:spTree>
    <p:extLst>
      <p:ext uri="{BB962C8B-B14F-4D97-AF65-F5344CB8AC3E}">
        <p14:creationId xmlns:p14="http://schemas.microsoft.com/office/powerpoint/2010/main" val="1271583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491" y="3418936"/>
            <a:ext cx="3053591" cy="2981863"/>
          </a:xfrm>
          <a:prstGeom prst="rect">
            <a:avLst/>
          </a:prstGeom>
        </p:spPr>
      </p:pic>
      <p:sp>
        <p:nvSpPr>
          <p:cNvPr id="2" name="Title 1"/>
          <p:cNvSpPr>
            <a:spLocks noGrp="1"/>
          </p:cNvSpPr>
          <p:nvPr>
            <p:ph type="title"/>
          </p:nvPr>
        </p:nvSpPr>
        <p:spPr/>
        <p:txBody>
          <a:bodyPr/>
          <a:lstStyle/>
          <a:p>
            <a:r>
              <a:rPr lang="en-US" dirty="0"/>
              <a:t>A new isogeny-based ID Scheme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a:t>Motivation:  SIDH isogeny problem isn’t general</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oMath>
                </a14:m>
                <a:r>
                  <a:rPr lang="en-US" dirty="0"/>
                  <a:t> be curve with for which End</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e>
                    </m:d>
                  </m:oMath>
                </a14:m>
                <a:r>
                  <a:rPr lang="en-US" dirty="0"/>
                  <a:t> can be computed</a:t>
                </a:r>
              </a:p>
              <a:p>
                <a:r>
                  <a:rPr lang="en-US" dirty="0"/>
                  <a:t>Take random isogeny (walk in the graph)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  Using this knowledge, can compute End(</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p>
              <a:p>
                <a:pPr lvl="1"/>
                <a:r>
                  <a:rPr lang="en-US" dirty="0"/>
                  <a:t>Public Info: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Secret:  End(</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b="0" dirty="0"/>
              </a:p>
              <a:p>
                <a:r>
                  <a:rPr lang="en-US" dirty="0"/>
                  <a:t>Protocol:  1) Prover computes random </a:t>
                </a:r>
                <a14:m>
                  <m:oMath xmlns:m="http://schemas.openxmlformats.org/officeDocument/2006/math">
                    <m:r>
                      <a:rPr lang="en-US" b="0" i="1" smtClean="0">
                        <a:latin typeface="Cambria Math" panose="02040503050406030204" pitchFamily="18" charset="0"/>
                      </a:rPr>
                      <m:t>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a14:m>
                <a:r>
                  <a:rPr lang="en-US" dirty="0"/>
                  <a:t>, and</a:t>
                </a:r>
              </a:p>
              <a:p>
                <a:pPr marL="0" indent="0">
                  <a:buNone/>
                </a:pPr>
                <a:r>
                  <a:rPr lang="en-US" dirty="0"/>
                  <a:t>    reveals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a14:m>
                <a:r>
                  <a:rPr lang="en-US" dirty="0"/>
                  <a:t> to Verifier.  </a:t>
                </a:r>
              </a:p>
              <a:p>
                <a:pPr marL="0" indent="0">
                  <a:buNone/>
                </a:pPr>
                <a:r>
                  <a:rPr lang="en-US" dirty="0"/>
                  <a:t>	2)  If verifier challenge = 0, reveal </a:t>
                </a:r>
                <a14:m>
                  <m:oMath xmlns:m="http://schemas.openxmlformats.org/officeDocument/2006/math">
                    <m:r>
                      <a:rPr lang="en-US" b="0" i="1" smtClean="0">
                        <a:latin typeface="Cambria Math" panose="02040503050406030204" pitchFamily="18" charset="0"/>
                      </a:rPr>
                      <m:t>𝜓</m:t>
                    </m:r>
                  </m:oMath>
                </a14:m>
                <a:endParaRPr lang="en-US" dirty="0"/>
              </a:p>
              <a:p>
                <a:pPr marL="0" indent="0">
                  <a:buNone/>
                </a:pPr>
                <a:r>
                  <a:rPr lang="en-US" dirty="0"/>
                  <a:t>	3)  If challenge = 1, compute End(</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and then </a:t>
                </a:r>
                <a14:m>
                  <m:oMath xmlns:m="http://schemas.openxmlformats.org/officeDocument/2006/math">
                    <m:r>
                      <a:rPr lang="en-US" b="0" i="1" smtClean="0">
                        <a:latin typeface="Cambria Math" panose="02040503050406030204" pitchFamily="18" charset="0"/>
                      </a:rPr>
                      <m:t>𝜂</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𝜂</m:t>
                    </m:r>
                  </m:oMath>
                </a14:m>
                <a:r>
                  <a:rPr lang="en-US" dirty="0"/>
                  <a:t> is independent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a:t>
                </a:r>
              </a:p>
              <a:p>
                <a:pPr marL="0" indent="0">
                  <a:buNone/>
                </a:pPr>
                <a:r>
                  <a:rPr lang="en-US" dirty="0"/>
                  <a:t>	4)  Verifier accepts if isogeny is correct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928" t="-3501" b="-140"/>
                </a:stretch>
              </a:blipFill>
            </p:spPr>
            <p:txBody>
              <a:bodyPr/>
              <a:lstStyle/>
              <a:p>
                <a:r>
                  <a:rPr lang="en-US">
                    <a:noFill/>
                  </a:rPr>
                  <a:t> </a:t>
                </a:r>
              </a:p>
            </p:txBody>
          </p:sp>
        </mc:Fallback>
      </mc:AlternateContent>
    </p:spTree>
    <p:extLst>
      <p:ext uri="{BB962C8B-B14F-4D97-AF65-F5344CB8AC3E}">
        <p14:creationId xmlns:p14="http://schemas.microsoft.com/office/powerpoint/2010/main" val="864906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883" y="495706"/>
            <a:ext cx="2859326" cy="2659838"/>
          </a:xfrm>
          <a:prstGeom prst="rect">
            <a:avLst/>
          </a:prstGeom>
        </p:spPr>
      </p:pic>
      <p:sp>
        <p:nvSpPr>
          <p:cNvPr id="2" name="Title 1"/>
          <p:cNvSpPr>
            <a:spLocks noGrp="1"/>
          </p:cNvSpPr>
          <p:nvPr>
            <p:ph type="title"/>
          </p:nvPr>
        </p:nvSpPr>
        <p:spPr/>
        <p:txBody>
          <a:bodyPr/>
          <a:lstStyle/>
          <a:p>
            <a:r>
              <a:rPr lang="en-US" dirty="0"/>
              <a:t>Technical details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=1</m:t>
                    </m:r>
                    <m:r>
                      <a:rPr lang="en-US" b="0" i="0" smtClean="0">
                        <a:latin typeface="Cambria Math" panose="02040503050406030204" pitchFamily="18" charset="0"/>
                      </a:rPr>
                      <m:t>,</m:t>
                    </m:r>
                  </m:oMath>
                </a14:m>
                <a:r>
                  <a:rPr lang="en-US" dirty="0"/>
                  <a:t> then prover does:</a:t>
                </a:r>
              </a:p>
              <a:p>
                <a:pPr lvl="1"/>
                <a:r>
                  <a:rPr lang="en-US" dirty="0"/>
                  <a:t>Compute End</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and translate the isogeny path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a14:m>
                <a:r>
                  <a:rPr lang="en-US" dirty="0"/>
                  <a:t> into a corresponding ideal </a:t>
                </a:r>
                <a:r>
                  <a:rPr lang="en-US" i="1" dirty="0"/>
                  <a:t>I</a:t>
                </a:r>
                <a:r>
                  <a:rPr lang="en-US" dirty="0"/>
                  <a:t> giving the path in the quaternion algebra</a:t>
                </a:r>
              </a:p>
              <a:p>
                <a:pPr lvl="1"/>
                <a:r>
                  <a:rPr lang="en-US" dirty="0"/>
                  <a:t>Use the </a:t>
                </a:r>
                <a:r>
                  <a:rPr lang="en-US" dirty="0" err="1"/>
                  <a:t>powersmooth</a:t>
                </a:r>
                <a:r>
                  <a:rPr lang="en-US" dirty="0"/>
                  <a:t> version of the quaternion </a:t>
                </a:r>
                <a14:m>
                  <m:oMath xmlns:m="http://schemas.openxmlformats.org/officeDocument/2006/math">
                    <m:r>
                      <a:rPr lang="en-US" b="0" i="1" smtClean="0">
                        <a:latin typeface="Cambria Math" panose="02040503050406030204" pitchFamily="18" charset="0"/>
                      </a:rPr>
                      <m:t>𝑙</m:t>
                    </m:r>
                  </m:oMath>
                </a14:m>
                <a:r>
                  <a:rPr lang="en-US" dirty="0"/>
                  <a:t>-isogeny algorithm to compute another path between End</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and End</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which is independent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 represented by an ideal </a:t>
                </a:r>
                <a:r>
                  <a:rPr lang="en-US" i="1" dirty="0"/>
                  <a:t>J</a:t>
                </a:r>
                <a:endParaRPr lang="en-US" dirty="0"/>
              </a:p>
              <a:p>
                <a:pPr lvl="1"/>
                <a:r>
                  <a:rPr lang="en-US" dirty="0"/>
                  <a:t>Translate the ideal </a:t>
                </a:r>
                <a:r>
                  <a:rPr lang="en-US" i="1" dirty="0"/>
                  <a:t>J</a:t>
                </a:r>
                <a:r>
                  <a:rPr lang="en-US" dirty="0"/>
                  <a:t> to an isogeny path </a:t>
                </a:r>
                <a14:m>
                  <m:oMath xmlns:m="http://schemas.openxmlformats.org/officeDocument/2006/math">
                    <m:r>
                      <a:rPr lang="en-US" b="0" i="1" smtClean="0">
                        <a:latin typeface="Cambria Math" panose="02040503050406030204" pitchFamily="18" charset="0"/>
                      </a:rPr>
                      <m:t>𝜂</m:t>
                    </m:r>
                  </m:oMath>
                </a14:m>
                <a:r>
                  <a:rPr lang="en-US" dirty="0"/>
                  <a:t> from</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𝐸</m:t>
                        </m:r>
                      </m:e>
                      <m:sub>
                        <m:r>
                          <a:rPr lang="en-US" i="1">
                            <a:latin typeface="Cambria Math" panose="02040503050406030204" pitchFamily="18" charset="0"/>
                          </a:rPr>
                          <m:t>0</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oMath>
                </a14:m>
                <a:endParaRPr lang="en-US" dirty="0"/>
              </a:p>
              <a:p>
                <a:pPr lvl="1"/>
                <a:endParaRPr lang="en-US" dirty="0"/>
              </a:p>
              <a:p>
                <a:r>
                  <a:rPr lang="en-US" dirty="0"/>
                  <a:t>I’ll skip the very detailed technical stuff about how to do the computations involved in the </a:t>
                </a:r>
                <a:r>
                  <a:rPr lang="en-US" dirty="0" err="1"/>
                  <a:t>Deuring</a:t>
                </a:r>
                <a:r>
                  <a:rPr lang="en-US" dirty="0"/>
                  <a:t> correspondence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43" t="-2241" r="-58"/>
                </a:stretch>
              </a:blipFill>
            </p:spPr>
            <p:txBody>
              <a:bodyPr/>
              <a:lstStyle/>
              <a:p>
                <a:r>
                  <a:rPr lang="en-US">
                    <a:noFill/>
                  </a:rPr>
                  <a:t> </a:t>
                </a:r>
              </a:p>
            </p:txBody>
          </p:sp>
        </mc:Fallback>
      </mc:AlternateContent>
    </p:spTree>
    <p:extLst>
      <p:ext uri="{BB962C8B-B14F-4D97-AF65-F5344CB8AC3E}">
        <p14:creationId xmlns:p14="http://schemas.microsoft.com/office/powerpoint/2010/main" val="1995585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1756" y="365125"/>
            <a:ext cx="2640244" cy="2456041"/>
          </a:xfrm>
          <a:prstGeom prst="rect">
            <a:avLst/>
          </a:prstGeom>
        </p:spPr>
      </p:pic>
      <p:sp>
        <p:nvSpPr>
          <p:cNvPr id="2" name="Title 1"/>
          <p:cNvSpPr>
            <a:spLocks noGrp="1"/>
          </p:cNvSpPr>
          <p:nvPr>
            <p:ph type="title"/>
          </p:nvPr>
        </p:nvSpPr>
        <p:spPr/>
        <p:txBody>
          <a:bodyPr/>
          <a:lstStyle/>
          <a:p>
            <a:r>
              <a:rPr lang="en-US" dirty="0"/>
              <a:t>The Signature Scheme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KeyGen:  </a:t>
                </a:r>
              </a:p>
              <a:p>
                <a:pPr lvl="1"/>
                <a:r>
                  <a:rPr lang="en-US" dirty="0"/>
                  <a:t>Given security parameter </a:t>
                </a:r>
                <a14:m>
                  <m:oMath xmlns:m="http://schemas.openxmlformats.org/officeDocument/2006/math">
                    <m:r>
                      <a:rPr lang="en-US" b="0" i="1" smtClean="0">
                        <a:latin typeface="Cambria Math" panose="02040503050406030204" pitchFamily="18" charset="0"/>
                      </a:rPr>
                      <m:t>𝜆</m:t>
                    </m:r>
                  </m:oMath>
                </a14:m>
                <a:r>
                  <a:rPr lang="en-US" dirty="0"/>
                  <a:t>, choose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≡3 </m:t>
                    </m:r>
                    <m:r>
                      <a:rPr lang="en-US" b="0" i="1" smtClean="0">
                        <a:latin typeface="Cambria Math" panose="02040503050406030204" pitchFamily="18" charset="0"/>
                      </a:rPr>
                      <m:t>𝑚𝑜𝑑</m:t>
                    </m:r>
                    <m:r>
                      <a:rPr lang="en-US" b="0" i="1" smtClean="0">
                        <a:latin typeface="Cambria Math" panose="02040503050406030204" pitchFamily="18" charset="0"/>
                      </a:rPr>
                      <m:t> 4</m:t>
                    </m:r>
                  </m:oMath>
                </a14:m>
                <a:r>
                  <a:rPr lang="en-US" dirty="0"/>
                  <a:t> of size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𝜆</m:t>
                    </m:r>
                    <m:r>
                      <a:rPr lang="en-US" b="0" i="1" smtClean="0">
                        <a:latin typeface="Cambria Math" panose="02040503050406030204" pitchFamily="18" charset="0"/>
                      </a:rPr>
                      <m:t> </m:t>
                    </m:r>
                  </m:oMath>
                </a14:m>
                <a:r>
                  <a:rPr lang="en-US" dirty="0"/>
                  <a:t>bits.  Fix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a14:m>
                <a:r>
                  <a:rPr lang="en-US" dirty="0"/>
                  <a:t> as small as possible </a:t>
                </a:r>
                <a:r>
                  <a:rPr lang="en-US" dirty="0" err="1"/>
                  <a:t>s.t.</a:t>
                </a: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𝑙</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𝑖</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sup>
                          </m:sSubSup>
                        </m:e>
                      </m:nary>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𝑙</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𝑖</m:t>
                              </m:r>
                            </m:sub>
                          </m:sSub>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𝑖</m:t>
                              </m:r>
                            </m:sub>
                          </m:sSub>
                        </m:sup>
                      </m:sSubSup>
                      <m:r>
                        <a:rPr lang="en-US" sz="2000" b="0" i="1" smtClean="0">
                          <a:latin typeface="Cambria Math" panose="02040503050406030204" pitchFamily="18" charset="0"/>
                        </a:rPr>
                        <m:t>&lt;</m:t>
                      </m:r>
                      <m:r>
                        <a:rPr lang="en-US" sz="2000" b="0" i="1" smtClean="0">
                          <a:latin typeface="Cambria Math" panose="02040503050406030204" pitchFamily="18" charset="0"/>
                        </a:rPr>
                        <m:t>𝐵</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gcd</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2</m:t>
                                  </m:r>
                                </m:sub>
                              </m:sSub>
                            </m:e>
                          </m:d>
                        </m:e>
                      </m:func>
                      <m:r>
                        <a:rPr lang="en-US" sz="2000" b="0" i="1" smtClean="0">
                          <a:latin typeface="Cambria Math" panose="02040503050406030204" pitchFamily="18" charset="0"/>
                        </a:rPr>
                        <m:t>=1, </m:t>
                      </m:r>
                      <m:r>
                        <a:rPr lang="en-US" sz="2000" b="0" i="1" smtClean="0">
                          <a:latin typeface="Cambria Math" panose="02040503050406030204" pitchFamily="18" charset="0"/>
                        </a:rPr>
                        <m:t>𝑎𝑛𝑑</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ad>
                                    <m:radPr>
                                      <m:degHide m:val="on"/>
                                      <m:ctrlPr>
                                        <a:rPr lang="en-US" sz="2000" b="0" i="1" smtClean="0">
                                          <a:latin typeface="Cambria Math" panose="02040503050406030204" pitchFamily="18" charset="0"/>
                                        </a:rPr>
                                      </m:ctrlPr>
                                    </m:radPr>
                                    <m:deg/>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𝑙</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e>
                                  </m:rad>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𝑙</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r>
                                    <a:rPr lang="en-US" sz="2000" b="0" i="1" smtClean="0">
                                      <a:latin typeface="Cambria Math" panose="02040503050406030204" pitchFamily="18" charset="0"/>
                                    </a:rPr>
                                    <m:t>+1</m:t>
                                  </m:r>
                                </m:den>
                              </m:f>
                            </m:e>
                          </m:d>
                        </m:e>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sup>
                      </m:sSup>
                      <m:r>
                        <a:rPr lang="en-US" sz="2000" b="0" i="1" smtClean="0">
                          <a:latin typeface="Cambria Math" panose="02040503050406030204" pitchFamily="18" charset="0"/>
                        </a:rPr>
                        <m:t>&lt;72/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2</m:t>
                          </m:r>
                        </m:sup>
                      </m:sSup>
                    </m:oMath>
                  </m:oMathPara>
                </a14:m>
                <a:endParaRPr lang="en-US" sz="2000" dirty="0"/>
              </a:p>
              <a:p>
                <a:pPr lvl="1"/>
                <a:r>
                  <a:rPr lang="en-US" dirty="0"/>
                  <a:t>Perform random isogeny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 </m:t>
                    </m:r>
                  </m:oMath>
                </a14:m>
                <a:r>
                  <a:rPr lang="en-US" dirty="0"/>
                  <a:t>of degree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a14:m>
                <a:r>
                  <a:rPr lang="en-US" dirty="0"/>
                  <a:t>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oMath>
                </a14:m>
                <a:r>
                  <a:rPr lang="en-US" dirty="0"/>
                  <a:t> (with </a:t>
                </a:r>
                <a14:m>
                  <m:oMath xmlns:m="http://schemas.openxmlformats.org/officeDocument/2006/math">
                    <m:r>
                      <a:rPr lang="en-US" b="0" i="1" smtClean="0">
                        <a:latin typeface="Cambria Math" panose="02040503050406030204" pitchFamily="18" charset="0"/>
                      </a:rPr>
                      <m:t>𝑗</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e>
                    </m:d>
                    <m:r>
                      <a:rPr lang="en-US" b="0" i="1" smtClean="0">
                        <a:latin typeface="Cambria Math" panose="02040503050406030204" pitchFamily="18" charset="0"/>
                      </a:rPr>
                      <m:t>=1728)</m:t>
                    </m:r>
                  </m:oMath>
                </a14:m>
                <a:r>
                  <a:rPr lang="en-US" dirty="0"/>
                  <a:t> to curve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 with </a:t>
                </a:r>
                <a14:m>
                  <m:oMath xmlns:m="http://schemas.openxmlformats.org/officeDocument/2006/math">
                    <m:r>
                      <a:rPr lang="en-US" b="0" i="1" smtClean="0">
                        <a:latin typeface="Cambria Math" panose="02040503050406030204" pitchFamily="18" charset="0"/>
                      </a:rPr>
                      <m:t>𝑗</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1</m:t>
                        </m:r>
                      </m:sub>
                    </m:sSub>
                  </m:oMath>
                </a14:m>
                <a:r>
                  <a:rPr lang="en-US" dirty="0"/>
                  <a:t>.  </a:t>
                </a:r>
              </a:p>
              <a:p>
                <a:pPr lvl="1"/>
                <a:r>
                  <a:rPr lang="en-US" dirty="0"/>
                  <a:t>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𝐸𝑛𝑑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and ideal </a:t>
                </a:r>
                <a:r>
                  <a:rPr lang="en-US" i="1" dirty="0"/>
                  <a:t>I</a:t>
                </a:r>
                <a:r>
                  <a:rPr lang="en-US" dirty="0"/>
                  <a:t> corresponding to </a:t>
                </a:r>
                <a14:m>
                  <m:oMath xmlns:m="http://schemas.openxmlformats.org/officeDocument/2006/math">
                    <m:r>
                      <a:rPr lang="en-US" b="0" i="1" smtClean="0">
                        <a:latin typeface="Cambria Math" panose="02040503050406030204" pitchFamily="18" charset="0"/>
                      </a:rPr>
                      <m:t>𝜑</m:t>
                    </m:r>
                  </m:oMath>
                </a14:m>
                <a:r>
                  <a:rPr lang="en-US" dirty="0"/>
                  <a:t>.</a:t>
                </a:r>
              </a:p>
              <a:p>
                <a:pPr lvl="1"/>
                <a:r>
                  <a:rPr lang="en-US" dirty="0"/>
                  <a:t>Public Key: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a14:m>
                <a:r>
                  <a:rPr lang="en-US" dirty="0"/>
                  <a:t>, where </a:t>
                </a:r>
                <a:r>
                  <a:rPr lang="en-US" i="1" dirty="0"/>
                  <a:t>H</a:t>
                </a:r>
                <a:r>
                  <a:rPr lang="en-US" dirty="0"/>
                  <a:t> is a hash function</a:t>
                </a:r>
              </a:p>
              <a:p>
                <a:pPr lvl="1"/>
                <a:r>
                  <a:rPr lang="en-US" dirty="0"/>
                  <a:t>Secret key: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618551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1756" y="365125"/>
            <a:ext cx="2640244" cy="2456041"/>
          </a:xfrm>
          <a:prstGeom prst="rect">
            <a:avLst/>
          </a:prstGeom>
        </p:spPr>
      </p:pic>
      <p:sp>
        <p:nvSpPr>
          <p:cNvPr id="2" name="Title 1"/>
          <p:cNvSpPr>
            <a:spLocks noGrp="1"/>
          </p:cNvSpPr>
          <p:nvPr>
            <p:ph type="title"/>
          </p:nvPr>
        </p:nvSpPr>
        <p:spPr/>
        <p:txBody>
          <a:bodyPr/>
          <a:lstStyle/>
          <a:p>
            <a:r>
              <a:rPr lang="en-US" dirty="0"/>
              <a:t>The Signature Scheme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Signing</a:t>
                </a:r>
              </a:p>
              <a:p>
                <a:pPr lvl="1"/>
                <a:r>
                  <a:rPr lang="en-US" dirty="0"/>
                  <a:t>For each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𝑡</m:t>
                    </m:r>
                  </m:oMath>
                </a14:m>
                <a:r>
                  <a:rPr lang="en-US" dirty="0"/>
                  <a:t>, generate a random isogeny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oMath>
                </a14:m>
                <a:r>
                  <a:rPr lang="en-US" dirty="0"/>
                  <a:t> of degree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a14:m>
                <a:r>
                  <a:rPr lang="en-US" dirty="0"/>
                  <a:t> ending at </a:t>
                </a:r>
              </a:p>
              <a:p>
                <a:pPr marL="457200" lvl="1" indent="0">
                  <a:buNone/>
                </a:pPr>
                <a:r>
                  <a:rPr lang="en-US" i="1" dirty="0"/>
                  <a:t>j</a:t>
                </a:r>
                <a:r>
                  <a:rPr lang="en-US" dirty="0"/>
                  <a:t>-invariant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2,</m:t>
                        </m:r>
                        <m:r>
                          <a:rPr lang="en-US" b="0" i="1" smtClean="0">
                            <a:latin typeface="Cambria Math" panose="02040503050406030204" pitchFamily="18" charset="0"/>
                          </a:rPr>
                          <m:t>𝑖</m:t>
                        </m:r>
                      </m:sub>
                    </m:sSub>
                  </m:oMath>
                </a14:m>
                <a:r>
                  <a:rPr lang="en-US" dirty="0"/>
                  <a:t>.  </a:t>
                </a:r>
              </a:p>
              <a:p>
                <a:pPr lvl="1"/>
                <a:r>
                  <a:rPr lang="en-US" dirty="0"/>
                  <a:t>Compute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2,1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2,</m:t>
                            </m:r>
                            <m:r>
                              <a:rPr lang="en-US" b="0" i="1" smtClean="0">
                                <a:latin typeface="Cambria Math" panose="02040503050406030204" pitchFamily="18" charset="0"/>
                              </a:rPr>
                              <m:t>𝑡</m:t>
                            </m:r>
                          </m:sub>
                        </m:sSub>
                      </m:e>
                    </m:d>
                    <m:r>
                      <a:rPr lang="en-US" b="0" i="1" smtClean="0">
                        <a:latin typeface="Cambria Math" panose="02040503050406030204" pitchFamily="18" charset="0"/>
                      </a:rPr>
                      <m:t>, </m:t>
                    </m:r>
                  </m:oMath>
                </a14:m>
                <a:r>
                  <a:rPr lang="en-US" dirty="0"/>
                  <a:t>and parse as </a:t>
                </a:r>
                <a:r>
                  <a:rPr lang="en-US" i="1" dirty="0"/>
                  <a:t>t</a:t>
                </a:r>
                <a:r>
                  <a:rPr lang="en-US" dirty="0"/>
                  <a:t> challenge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pPr lvl="1"/>
                <a:r>
                  <a:rPr lang="en-US" dirty="0"/>
                  <a:t>Use ID scheme:  For each </a:t>
                </a:r>
                <a14:m>
                  <m:oMath xmlns:m="http://schemas.openxmlformats.org/officeDocument/2006/math">
                    <m:r>
                      <a:rPr lang="en-US" b="0" i="1" smtClean="0">
                        <a:latin typeface="Cambria Math" panose="02040503050406030204" pitchFamily="18" charset="0"/>
                      </a:rPr>
                      <m:t>𝑖</m:t>
                    </m:r>
                  </m:oMath>
                </a14:m>
                <a:r>
                  <a:rPr lang="en-US" dirty="0"/>
                  <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a14:m>
                <a:r>
                  <a:rPr lang="en-US" dirty="0"/>
                  <a:t>, use the technique given to find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𝜂</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0" smtClean="0">
                        <a:latin typeface="Cambria Math" panose="02040503050406030204" pitchFamily="18" charset="0"/>
                      </a:rPr>
                      <m:t>  </m:t>
                    </m:r>
                  </m:oMath>
                </a14:m>
                <a:endParaRPr lang="en-US" sz="2400" dirty="0"/>
              </a:p>
              <a:p>
                <a:pPr marL="457200" lvl="1" indent="0">
                  <a:buNone/>
                </a:pPr>
                <a:r>
                  <a:rPr lang="en-US" dirty="0"/>
                  <a:t>I</a:t>
                </a:r>
                <a:r>
                  <a:rPr lang="en-US" sz="2400" dirty="0"/>
                  <a:t>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oMath>
                </a14:m>
                <a:r>
                  <a:rPr lang="en-US" sz="2400" dirty="0"/>
                  <a:t>, set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𝜓</m:t>
                        </m:r>
                      </m:e>
                      <m:sub>
                        <m:r>
                          <a:rPr lang="en-US" sz="2400" b="0" i="1" smtClean="0">
                            <a:latin typeface="Cambria Math" panose="02040503050406030204" pitchFamily="18" charset="0"/>
                          </a:rPr>
                          <m:t>𝑖</m:t>
                        </m:r>
                      </m:sub>
                    </m:sSub>
                  </m:oMath>
                </a14:m>
                <a:r>
                  <a:rPr lang="en-US" sz="2400" dirty="0"/>
                  <a:t>.</a:t>
                </a:r>
              </a:p>
              <a:p>
                <a:pPr lvl="1"/>
                <a:r>
                  <a:rPr lang="en-US" sz="2400" dirty="0"/>
                  <a:t>Signature is </a:t>
                </a:r>
                <a14:m>
                  <m:oMath xmlns:m="http://schemas.openxmlformats.org/officeDocument/2006/math">
                    <m:r>
                      <a:rPr lang="en-US" sz="2400" b="0" i="1" smtClean="0">
                        <a:latin typeface="Cambria Math" panose="02040503050406030204" pitchFamily="18" charset="0"/>
                      </a:rPr>
                      <m:t>𝜎</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𝑡</m:t>
                            </m:r>
                          </m:sub>
                        </m:sSub>
                      </m:e>
                    </m:d>
                  </m:oMath>
                </a14:m>
                <a:r>
                  <a:rPr lang="en-US" sz="2400" dirty="0"/>
                  <a:t>.</a:t>
                </a:r>
              </a:p>
              <a:p>
                <a:r>
                  <a:rPr lang="en-US" dirty="0"/>
                  <a:t>Verification</a:t>
                </a:r>
              </a:p>
              <a:p>
                <a:pPr lvl="1"/>
                <a:r>
                  <a:rPr lang="en-US" dirty="0"/>
                  <a:t>For each </a:t>
                </a:r>
                <a14:m>
                  <m:oMath xmlns:m="http://schemas.openxmlformats.org/officeDocument/2006/math">
                    <m:r>
                      <a:rPr lang="en-US" b="0" i="1" smtClean="0">
                        <a:latin typeface="Cambria Math" panose="02040503050406030204" pitchFamily="18" charset="0"/>
                      </a:rPr>
                      <m:t>𝑖</m:t>
                    </m:r>
                  </m:oMath>
                </a14:m>
                <a:r>
                  <a:rPr lang="en-US" dirty="0"/>
                  <a:t>, use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r>
                  <a:rPr lang="en-US" dirty="0"/>
                  <a:t> to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r>
                          <a:rPr lang="en-US" b="0" i="1" smtClean="0">
                            <a:latin typeface="Cambria Math" panose="02040503050406030204" pitchFamily="18" charset="0"/>
                          </a:rPr>
                          <m:t>𝑖</m:t>
                        </m:r>
                      </m:sub>
                    </m:sSub>
                  </m:oMath>
                </a14:m>
                <a:r>
                  <a:rPr lang="en-US" dirty="0"/>
                  <a:t>.  Check that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i="1">
                                <a:latin typeface="Cambria Math" panose="02040503050406030204" pitchFamily="18" charset="0"/>
                              </a:rPr>
                              <m:t>2,1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i="1">
                                <a:latin typeface="Cambria Math" panose="02040503050406030204" pitchFamily="18" charset="0"/>
                              </a:rPr>
                              <m:t>2,</m:t>
                            </m:r>
                            <m:r>
                              <a:rPr lang="en-US" i="1">
                                <a:latin typeface="Cambria Math" panose="02040503050406030204" pitchFamily="18" charset="0"/>
                              </a:rPr>
                              <m:t>𝑡</m:t>
                            </m:r>
                          </m:sub>
                        </m:sSub>
                      </m:e>
                    </m:d>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59951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Isogeny Degrees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An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-isogeny is a (separable) isogeny whose kernel has cardinality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endParaRPr lang="en-US" dirty="0">
                  <a:ea typeface="Cambria Math" panose="02040503050406030204" pitchFamily="18" charset="0"/>
                </a:endParaRPr>
              </a:p>
              <a:p>
                <a:r>
                  <a:rPr lang="en-US" dirty="0"/>
                  <a:t>For every subgroup </a:t>
                </a:r>
                <a:r>
                  <a:rPr lang="en-US" i="1" dirty="0"/>
                  <a:t>F</a:t>
                </a:r>
                <a:r>
                  <a:rPr lang="en-US" dirty="0"/>
                  <a:t> of order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 </a:t>
                </a:r>
                <a:r>
                  <a:rPr lang="en-US" i="1" dirty="0"/>
                  <a:t>E</a:t>
                </a:r>
                <a:r>
                  <a:rPr lang="en-US" dirty="0"/>
                  <a:t> has an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-isogeny with kernel </a:t>
                </a:r>
                <a:r>
                  <a:rPr lang="en-US" i="1" dirty="0"/>
                  <a:t>F</a:t>
                </a:r>
              </a:p>
              <a:p>
                <a:pPr lvl="1"/>
                <a:r>
                  <a:rPr lang="en-US" dirty="0"/>
                  <a:t>Given the kernel, can write the isogeny using </a:t>
                </a:r>
                <a:r>
                  <a:rPr lang="en-US" dirty="0" err="1"/>
                  <a:t>Velu’s</a:t>
                </a:r>
                <a:r>
                  <a:rPr lang="en-US" dirty="0"/>
                  <a:t> formula</a:t>
                </a:r>
              </a:p>
              <a:p>
                <a:r>
                  <a:rPr lang="en-US" dirty="0"/>
                  <a:t>Each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-isogeny </a:t>
                </a:r>
                <a14:m>
                  <m:oMath xmlns:m="http://schemas.openxmlformats.org/officeDocument/2006/math">
                    <m:r>
                      <a:rPr lang="en-US" i="1" dirty="0" smtClean="0">
                        <a:latin typeface="Cambria Math" panose="02040503050406030204" pitchFamily="18" charset="0"/>
                        <a:ea typeface="Cambria Math" panose="02040503050406030204" pitchFamily="18" charset="0"/>
                      </a:rPr>
                      <m:t>𝜑</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𝐸</m:t>
                    </m:r>
                    <m:r>
                      <a:rPr lang="en-US" b="0" i="1" dirty="0" smtClean="0">
                        <a:latin typeface="Cambria Math" panose="02040503050406030204" pitchFamily="18" charset="0"/>
                        <a:ea typeface="Cambria Math" panose="02040503050406030204" pitchFamily="18" charset="0"/>
                      </a:rPr>
                      <m:t>→</m:t>
                    </m:r>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𝐸</m:t>
                        </m:r>
                      </m:e>
                      <m:sup>
                        <m:r>
                          <a:rPr lang="en-US" b="0" i="1" dirty="0" smtClean="0">
                            <a:latin typeface="Cambria Math" panose="02040503050406030204" pitchFamily="18" charset="0"/>
                            <a:ea typeface="Cambria Math" panose="02040503050406030204" pitchFamily="18" charset="0"/>
                          </a:rPr>
                          <m:t>′</m:t>
                        </m:r>
                      </m:sup>
                    </m:sSup>
                  </m:oMath>
                </a14:m>
                <a:r>
                  <a:rPr lang="en-US" dirty="0"/>
                  <a:t> has a dual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-isogeny </a:t>
                </a:r>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𝜑</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oMath>
                </a14:m>
                <a:endParaRPr lang="en-US" dirty="0"/>
              </a:p>
              <a:p>
                <a:r>
                  <a:rPr lang="en-US" dirty="0"/>
                  <a:t>The composition </a:t>
                </a:r>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𝜑</m:t>
                        </m:r>
                      </m:e>
                    </m:acc>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e>
                      <m:sub>
                        <m:r>
                          <a:rPr lang="en-US" i="1" smtClean="0">
                            <a:latin typeface="Cambria Math" panose="02040503050406030204" pitchFamily="18" charset="0"/>
                            <a:ea typeface="Cambria Math" panose="02040503050406030204" pitchFamily="18" charset="0"/>
                          </a:rPr>
                          <m:t>°</m:t>
                        </m:r>
                      </m:sub>
                    </m:sSub>
                    <m:r>
                      <a:rPr lang="en-US"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ℓ</m:t>
                        </m:r>
                      </m:e>
                    </m:d>
                    <m:r>
                      <a:rPr lang="en-US" b="0" i="0" smtClean="0">
                        <a:latin typeface="Cambria Math" panose="02040503050406030204" pitchFamily="18" charset="0"/>
                        <a:ea typeface="Cambria Math" panose="02040503050406030204" pitchFamily="18" charset="0"/>
                      </a:rPr>
                      <m:t>,</m:t>
                    </m:r>
                  </m:oMath>
                </a14:m>
                <a:r>
                  <a:rPr lang="en-US" dirty="0"/>
                  <a:t> the multiplication by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 map</a:t>
                </a:r>
              </a:p>
              <a:p>
                <a:r>
                  <a:rPr lang="en-US" dirty="0"/>
                  <a:t>Every isogeny (with degree &gt;1) can be factored into a composition of prime degree isogenies over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acc>
                          <m:accPr>
                            <m:chr m:val="̅"/>
                            <m:ctrlPr>
                              <a:rPr lang="en-US" b="0"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𝔽</m:t>
                            </m:r>
                          </m:e>
                        </m:acc>
                      </m:e>
                      <m:sub>
                        <m:r>
                          <a:rPr lang="en-US" b="0" i="1" smtClean="0">
                            <a:latin typeface="Cambria Math" panose="02040503050406030204" pitchFamily="18" charset="0"/>
                            <a:ea typeface="Cambria Math" panose="02040503050406030204" pitchFamily="18" charset="0"/>
                          </a:rPr>
                          <m:t>𝑝</m:t>
                        </m:r>
                      </m:sub>
                    </m:sSub>
                  </m:oMath>
                </a14:m>
                <a:endParaRPr lang="en-US" dirty="0"/>
              </a:p>
              <a:p>
                <a:r>
                  <a:rPr lang="en-US" dirty="0"/>
                  <a:t>There is a polynomial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en-US" b="0" i="1" smtClean="0">
                            <a:latin typeface="Cambria Math" panose="02040503050406030204" pitchFamily="18" charset="0"/>
                            <a:ea typeface="Cambria Math" panose="02040503050406030204" pitchFamily="18" charset="0"/>
                          </a:rPr>
                          <m:t>ℓ</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e>
                    </m:d>
                  </m:oMath>
                </a14:m>
                <a:r>
                  <a:rPr lang="en-US" dirty="0"/>
                  <a:t> such that </a:t>
                </a:r>
                <a:r>
                  <a:rPr lang="en-US" i="1" dirty="0"/>
                  <a:t>E </a:t>
                </a:r>
                <a:r>
                  <a:rPr lang="en-US" dirty="0"/>
                  <a:t>and </a:t>
                </a:r>
                <a:r>
                  <a:rPr lang="en-US" i="1" dirty="0"/>
                  <a:t>E’</a:t>
                </a:r>
                <a:r>
                  <a:rPr lang="en-US" dirty="0"/>
                  <a:t> are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-isogenous iff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en-US" b="0" i="1" smtClean="0">
                            <a:latin typeface="Cambria Math" panose="02040503050406030204" pitchFamily="18" charset="0"/>
                            <a:ea typeface="Cambria Math" panose="02040503050406030204" pitchFamily="18" charset="0"/>
                          </a:rPr>
                          <m:t>ℓ</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𝐸</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=0</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017988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t>
            </a:r>
          </a:p>
        </p:txBody>
      </p:sp>
      <p:sp>
        <p:nvSpPr>
          <p:cNvPr id="3" name="Content Placeholder 2"/>
          <p:cNvSpPr>
            <a:spLocks noGrp="1"/>
          </p:cNvSpPr>
          <p:nvPr>
            <p:ph idx="1"/>
          </p:nvPr>
        </p:nvSpPr>
        <p:spPr/>
        <p:txBody>
          <a:bodyPr/>
          <a:lstStyle/>
          <a:p>
            <a:r>
              <a:rPr lang="en-US" dirty="0"/>
              <a:t>SSIP:  Given two SS curves chosen uniformly at random, find an isogeny between them.</a:t>
            </a:r>
          </a:p>
          <a:p>
            <a:endParaRPr lang="en-US" dirty="0"/>
          </a:p>
          <a:p>
            <a:r>
              <a:rPr lang="en-US" dirty="0"/>
              <a:t>If SSIP is hard, the signature scheme is secure in ROM under a chosen message attack.</a:t>
            </a:r>
          </a:p>
          <a:p>
            <a:endParaRPr lang="en-US" dirty="0"/>
          </a:p>
          <a:p>
            <a:r>
              <a:rPr lang="en-US" dirty="0"/>
              <a:t>If SSIP is hard, then the signature scheme obtained from Unruh’s transformation is a secure signature scheme </a:t>
            </a:r>
            <a:r>
              <a:rPr lang="en-US" i="1" dirty="0"/>
              <a:t>against quantum adversaries</a:t>
            </a:r>
            <a:r>
              <a:rPr lang="en-US" dirty="0"/>
              <a:t> in the ROM.  </a:t>
            </a:r>
          </a:p>
        </p:txBody>
      </p:sp>
    </p:spTree>
    <p:extLst>
      <p:ext uri="{BB962C8B-B14F-4D97-AF65-F5344CB8AC3E}">
        <p14:creationId xmlns:p14="http://schemas.microsoft.com/office/powerpoint/2010/main" val="2274350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Best classical algorithm for computing End(</a:t>
                </a:r>
                <a:r>
                  <a:rPr lang="en-US" i="1" dirty="0"/>
                  <a:t>E</a:t>
                </a:r>
                <a:r>
                  <a:rPr lang="en-US" dirty="0"/>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𝑝</m:t>
                        </m:r>
                      </m:e>
                    </m:rad>
                    <m:r>
                      <a:rPr lang="en-US" b="0" i="1" smtClean="0">
                        <a:latin typeface="Cambria Math" panose="02040503050406030204" pitchFamily="18" charset="0"/>
                      </a:rPr>
                      <m:t>)</m:t>
                    </m:r>
                  </m:oMath>
                </a14:m>
                <a:r>
                  <a:rPr lang="en-US" dirty="0"/>
                  <a:t>, hence can take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r>
                          <a:rPr lang="en-US" b="0" i="1" smtClean="0">
                            <a:latin typeface="Cambria Math" panose="02040503050406030204" pitchFamily="18" charset="0"/>
                          </a:rPr>
                          <m:t>=2</m:t>
                        </m:r>
                        <m:r>
                          <a:rPr lang="en-US" b="0" i="1" smtClean="0">
                            <a:latin typeface="Cambria Math" panose="02040503050406030204" pitchFamily="18" charset="0"/>
                          </a:rPr>
                          <m:t>𝜆</m:t>
                        </m:r>
                      </m:e>
                    </m:func>
                    <m:r>
                      <a:rPr lang="en-US" b="0" i="1" smtClean="0">
                        <a:latin typeface="Cambria Math" panose="02040503050406030204" pitchFamily="18" charset="0"/>
                      </a:rPr>
                      <m:t>.  </m:t>
                    </m:r>
                  </m:oMath>
                </a14:m>
                <a:endParaRPr lang="en-US" b="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1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471485973"/>
                  </p:ext>
                </p:extLst>
              </p:nvPr>
            </p:nvGraphicFramePr>
            <p:xfrm>
              <a:off x="1256631" y="2878345"/>
              <a:ext cx="9678738" cy="3554538"/>
            </p:xfrm>
            <a:graphic>
              <a:graphicData uri="http://schemas.openxmlformats.org/drawingml/2006/table">
                <a:tbl>
                  <a:tblPr firstRow="1" bandRow="1">
                    <a:tableStyleId>{5C22544A-7EE6-4342-B048-85BDC9FD1C3A}</a:tableStyleId>
                  </a:tblPr>
                  <a:tblGrid>
                    <a:gridCol w="3226246">
                      <a:extLst>
                        <a:ext uri="{9D8B030D-6E8A-4147-A177-3AD203B41FA5}">
                          <a16:colId xmlns:a16="http://schemas.microsoft.com/office/drawing/2014/main" val="2998755362"/>
                        </a:ext>
                      </a:extLst>
                    </a:gridCol>
                    <a:gridCol w="3226246">
                      <a:extLst>
                        <a:ext uri="{9D8B030D-6E8A-4147-A177-3AD203B41FA5}">
                          <a16:colId xmlns:a16="http://schemas.microsoft.com/office/drawing/2014/main" val="3629457255"/>
                        </a:ext>
                      </a:extLst>
                    </a:gridCol>
                    <a:gridCol w="3226246">
                      <a:extLst>
                        <a:ext uri="{9D8B030D-6E8A-4147-A177-3AD203B41FA5}">
                          <a16:colId xmlns:a16="http://schemas.microsoft.com/office/drawing/2014/main" val="2690852026"/>
                        </a:ext>
                      </a:extLst>
                    </a:gridCol>
                  </a:tblGrid>
                  <a:tr h="507146">
                    <a:tc>
                      <a:txBody>
                        <a:bodyPr/>
                        <a:lstStyle/>
                        <a:p>
                          <a:endParaRPr lang="en-US" dirty="0"/>
                        </a:p>
                      </a:txBody>
                      <a:tcPr/>
                    </a:tc>
                    <a:tc>
                      <a:txBody>
                        <a:bodyPr/>
                        <a:lstStyle/>
                        <a:p>
                          <a:r>
                            <a:rPr lang="en-US" dirty="0"/>
                            <a:t>This Signature Scheme</a:t>
                          </a:r>
                        </a:p>
                      </a:txBody>
                      <a:tcPr/>
                    </a:tc>
                    <a:tc>
                      <a:txBody>
                        <a:bodyPr/>
                        <a:lstStyle/>
                        <a:p>
                          <a:r>
                            <a:rPr lang="en-US" dirty="0"/>
                            <a:t>SIDH Signature Scheme</a:t>
                          </a:r>
                        </a:p>
                      </a:txBody>
                      <a:tcPr/>
                    </a:tc>
                    <a:extLst>
                      <a:ext uri="{0D108BD9-81ED-4DB2-BD59-A6C34878D82A}">
                        <a16:rowId xmlns:a16="http://schemas.microsoft.com/office/drawing/2014/main" val="3551088450"/>
                      </a:ext>
                    </a:extLst>
                  </a:tr>
                  <a:tr h="507146">
                    <a:tc>
                      <a:txBody>
                        <a:bodyPr/>
                        <a:lstStyle/>
                        <a:p>
                          <a:r>
                            <a:rPr lang="en-US" dirty="0"/>
                            <a:t>Security Parameter </a:t>
                          </a:r>
                          <a14:m>
                            <m:oMath xmlns:m="http://schemas.openxmlformats.org/officeDocument/2006/math">
                              <m:r>
                                <a:rPr lang="en-US" b="0" i="1" smtClean="0">
                                  <a:latin typeface="Cambria Math" panose="02040503050406030204" pitchFamily="18" charset="0"/>
                                </a:rPr>
                                <m:t>𝜆</m:t>
                              </m:r>
                            </m:oMath>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a:rPr lang="en-US" b="0" i="0"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m:oMathPara>
                          </a14:m>
                          <a:endParaRPr lang="en-US" dirty="0"/>
                        </a:p>
                      </a:txBody>
                      <a:tcPr/>
                    </a:tc>
                    <a:extLst>
                      <a:ext uri="{0D108BD9-81ED-4DB2-BD59-A6C34878D82A}">
                        <a16:rowId xmlns:a16="http://schemas.microsoft.com/office/drawing/2014/main" val="931994465"/>
                      </a:ext>
                    </a:extLst>
                  </a:tr>
                  <a:tr h="507146">
                    <a:tc>
                      <a:txBody>
                        <a:bodyPr/>
                        <a:lstStyle/>
                        <a:p>
                          <a:r>
                            <a:rPr lang="en-US" dirty="0"/>
                            <a:t>Signature size</a:t>
                          </a:r>
                        </a:p>
                      </a:txBody>
                      <a:tcPr/>
                    </a:tc>
                    <a:tc>
                      <a: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4</m:t>
                                        </m:r>
                                      </m:den>
                                    </m:f>
                                  </m:e>
                                </m:d>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𝑝</m:t>
                                    </m:r>
                                  </m:e>
                                </m:func>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e>
                                </m:d>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𝑝</m:t>
                                    </m:r>
                                  </m:e>
                                </m:func>
                              </m:oMath>
                            </m:oMathPara>
                          </a14:m>
                          <a:endParaRPr lang="en-US" dirty="0"/>
                        </a:p>
                      </a:txBody>
                      <a:tcPr/>
                    </a:tc>
                    <a:extLst>
                      <a:ext uri="{0D108BD9-81ED-4DB2-BD59-A6C34878D82A}">
                        <a16:rowId xmlns:a16="http://schemas.microsoft.com/office/drawing/2014/main" val="3447805702"/>
                      </a:ext>
                    </a:extLst>
                  </a:tr>
                  <a:tr h="507146">
                    <a:tc>
                      <a:txBody>
                        <a:bodyPr/>
                        <a:lstStyle/>
                        <a:p>
                          <a:r>
                            <a:rPr lang="en-US" dirty="0"/>
                            <a:t>Public Key size</a:t>
                          </a:r>
                        </a:p>
                      </a:txBody>
                      <a:tcPr/>
                    </a:tc>
                    <a:tc>
                      <a: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𝜆</m:t>
                                </m:r>
                                <m:r>
                                  <a:rPr lang="en-US" b="0" i="1" smtClean="0">
                                    <a:latin typeface="Cambria Math" panose="02040503050406030204" pitchFamily="18" charset="0"/>
                                  </a:rPr>
                                  <m:t>=3</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52</m:t>
                                </m:r>
                                <m:r>
                                  <a:rPr lang="en-US" b="0" i="1" smtClean="0">
                                    <a:latin typeface="Cambria Math" panose="02040503050406030204" pitchFamily="18" charset="0"/>
                                  </a:rPr>
                                  <m:t>𝜆</m:t>
                                </m:r>
                                <m:r>
                                  <a:rPr lang="en-US" b="0" i="1" smtClean="0">
                                    <a:latin typeface="Cambria Math" panose="02040503050406030204" pitchFamily="18" charset="0"/>
                                  </a:rPr>
                                  <m:t>=13</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m:oMathPara>
                          </a14:m>
                          <a:endParaRPr lang="en-US" dirty="0"/>
                        </a:p>
                      </a:txBody>
                      <a:tcPr/>
                    </a:tc>
                    <a:extLst>
                      <a:ext uri="{0D108BD9-81ED-4DB2-BD59-A6C34878D82A}">
                        <a16:rowId xmlns:a16="http://schemas.microsoft.com/office/drawing/2014/main" val="3516875869"/>
                      </a:ext>
                    </a:extLst>
                  </a:tr>
                  <a:tr h="507146">
                    <a:tc>
                      <a:txBody>
                        <a:bodyPr/>
                        <a:lstStyle/>
                        <a:p>
                          <a:r>
                            <a:rPr lang="en-US" dirty="0"/>
                            <a:t>Secret</a:t>
                          </a:r>
                          <a:r>
                            <a:rPr lang="en-US" baseline="0" dirty="0"/>
                            <a:t> key size</a:t>
                          </a:r>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𝜆</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rPr>
                                  <m:t>𝜆</m:t>
                                </m:r>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e>
                                </m:func>
                              </m:oMath>
                            </m:oMathPara>
                          </a14:m>
                          <a:endParaRPr lang="en-US" dirty="0"/>
                        </a:p>
                      </a:txBody>
                      <a:tcPr/>
                    </a:tc>
                    <a:extLst>
                      <a:ext uri="{0D108BD9-81ED-4DB2-BD59-A6C34878D82A}">
                        <a16:rowId xmlns:a16="http://schemas.microsoft.com/office/drawing/2014/main" val="1301889111"/>
                      </a:ext>
                    </a:extLst>
                  </a:tr>
                  <a:tr h="509404">
                    <a:tc>
                      <a:txBody>
                        <a:bodyPr/>
                        <a:lstStyle/>
                        <a:p>
                          <a:r>
                            <a:rPr lang="en-US" dirty="0"/>
                            <a:t>Signing time</a:t>
                          </a:r>
                        </a:p>
                      </a:txBody>
                      <a:tcPr/>
                    </a:tc>
                    <a:tc>
                      <a:txBody>
                        <a:bodyPr/>
                        <a:lstStyle/>
                        <a:p>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𝜆</m:t>
                                        </m:r>
                                      </m:e>
                                      <m:sup>
                                        <m:r>
                                          <a:rPr lang="en-US" b="0" i="1" dirty="0" smtClean="0">
                                            <a:latin typeface="Cambria Math" panose="02040503050406030204" pitchFamily="18" charset="0"/>
                                          </a:rPr>
                                          <m:t>5</m:t>
                                        </m:r>
                                      </m:sup>
                                    </m:sSup>
                                  </m:e>
                                </m:d>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𝜆</m:t>
                                        </m:r>
                                      </m:e>
                                      <m:sup>
                                        <m:r>
                                          <a:rPr lang="en-US" b="0" i="1" dirty="0" smtClean="0">
                                            <a:latin typeface="Cambria Math" panose="02040503050406030204" pitchFamily="18" charset="0"/>
                                          </a:rPr>
                                          <m:t>3</m:t>
                                        </m:r>
                                      </m:sup>
                                    </m:sSup>
                                  </m:e>
                                </m:d>
                              </m:oMath>
                            </m:oMathPara>
                          </a14:m>
                          <a:endParaRPr lang="en-US" dirty="0"/>
                        </a:p>
                      </a:txBody>
                      <a:tcPr/>
                    </a:tc>
                    <a:extLst>
                      <a:ext uri="{0D108BD9-81ED-4DB2-BD59-A6C34878D82A}">
                        <a16:rowId xmlns:a16="http://schemas.microsoft.com/office/drawing/2014/main" val="3806606952"/>
                      </a:ext>
                    </a:extLst>
                  </a:tr>
                  <a:tr h="509404">
                    <a:tc>
                      <a:txBody>
                        <a:bodyPr/>
                        <a:lstStyle/>
                        <a:p>
                          <a:r>
                            <a:rPr lang="en-US" dirty="0"/>
                            <a:t>Verifying time</a:t>
                          </a:r>
                        </a:p>
                      </a:txBody>
                      <a:tcPr/>
                    </a:tc>
                    <a:tc>
                      <a:txBody>
                        <a:bodyPr/>
                        <a:lstStyle/>
                        <a:p>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𝜆</m:t>
                                        </m:r>
                                      </m:e>
                                      <m:sup>
                                        <m:r>
                                          <a:rPr lang="en-US" b="0" i="1" dirty="0" smtClean="0">
                                            <a:latin typeface="Cambria Math" panose="02040503050406030204" pitchFamily="18" charset="0"/>
                                          </a:rPr>
                                          <m:t>5</m:t>
                                        </m:r>
                                      </m:sup>
                                    </m:sSup>
                                  </m:e>
                                </m:d>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𝜆</m:t>
                                        </m:r>
                                      </m:e>
                                      <m:sup>
                                        <m:r>
                                          <a:rPr lang="en-US" b="0" i="1" dirty="0" smtClean="0">
                                            <a:latin typeface="Cambria Math" panose="02040503050406030204" pitchFamily="18" charset="0"/>
                                          </a:rPr>
                                          <m:t>3</m:t>
                                        </m:r>
                                      </m:sup>
                                    </m:sSup>
                                  </m:e>
                                </m:d>
                              </m:oMath>
                            </m:oMathPara>
                          </a14:m>
                          <a:endParaRPr lang="en-US" dirty="0"/>
                        </a:p>
                      </a:txBody>
                      <a:tcPr/>
                    </a:tc>
                    <a:extLst>
                      <a:ext uri="{0D108BD9-81ED-4DB2-BD59-A6C34878D82A}">
                        <a16:rowId xmlns:a16="http://schemas.microsoft.com/office/drawing/2014/main" val="193412099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471485973"/>
                  </p:ext>
                </p:extLst>
              </p:nvPr>
            </p:nvGraphicFramePr>
            <p:xfrm>
              <a:off x="1256631" y="2878345"/>
              <a:ext cx="9678738" cy="3554538"/>
            </p:xfrm>
            <a:graphic>
              <a:graphicData uri="http://schemas.openxmlformats.org/drawingml/2006/table">
                <a:tbl>
                  <a:tblPr firstRow="1" bandRow="1">
                    <a:tableStyleId>{5C22544A-7EE6-4342-B048-85BDC9FD1C3A}</a:tableStyleId>
                  </a:tblPr>
                  <a:tblGrid>
                    <a:gridCol w="3226246">
                      <a:extLst>
                        <a:ext uri="{9D8B030D-6E8A-4147-A177-3AD203B41FA5}">
                          <a16:colId xmlns:a16="http://schemas.microsoft.com/office/drawing/2014/main" val="2998755362"/>
                        </a:ext>
                      </a:extLst>
                    </a:gridCol>
                    <a:gridCol w="3226246">
                      <a:extLst>
                        <a:ext uri="{9D8B030D-6E8A-4147-A177-3AD203B41FA5}">
                          <a16:colId xmlns:a16="http://schemas.microsoft.com/office/drawing/2014/main" val="3629457255"/>
                        </a:ext>
                      </a:extLst>
                    </a:gridCol>
                    <a:gridCol w="3226246">
                      <a:extLst>
                        <a:ext uri="{9D8B030D-6E8A-4147-A177-3AD203B41FA5}">
                          <a16:colId xmlns:a16="http://schemas.microsoft.com/office/drawing/2014/main" val="2690852026"/>
                        </a:ext>
                      </a:extLst>
                    </a:gridCol>
                  </a:tblGrid>
                  <a:tr h="507146">
                    <a:tc>
                      <a:txBody>
                        <a:bodyPr/>
                        <a:lstStyle/>
                        <a:p>
                          <a:endParaRPr lang="en-US" dirty="0"/>
                        </a:p>
                      </a:txBody>
                      <a:tcPr/>
                    </a:tc>
                    <a:tc>
                      <a:txBody>
                        <a:bodyPr/>
                        <a:lstStyle/>
                        <a:p>
                          <a:r>
                            <a:rPr lang="en-US" dirty="0"/>
                            <a:t>This Signature Scheme</a:t>
                          </a:r>
                        </a:p>
                      </a:txBody>
                      <a:tcPr/>
                    </a:tc>
                    <a:tc>
                      <a:txBody>
                        <a:bodyPr/>
                        <a:lstStyle/>
                        <a:p>
                          <a:r>
                            <a:rPr lang="en-US" dirty="0"/>
                            <a:t>SIDH Signature Scheme</a:t>
                          </a:r>
                        </a:p>
                      </a:txBody>
                      <a:tcPr/>
                    </a:tc>
                    <a:extLst>
                      <a:ext uri="{0D108BD9-81ED-4DB2-BD59-A6C34878D82A}">
                        <a16:rowId xmlns:a16="http://schemas.microsoft.com/office/drawing/2014/main" val="3551088450"/>
                      </a:ext>
                    </a:extLst>
                  </a:tr>
                  <a:tr h="507146">
                    <a:tc>
                      <a:txBody>
                        <a:bodyPr/>
                        <a:lstStyle/>
                        <a:p>
                          <a:endParaRPr lang="en-US"/>
                        </a:p>
                      </a:txBody>
                      <a:tcPr>
                        <a:blipFill>
                          <a:blip r:embed="rId3"/>
                          <a:stretch>
                            <a:fillRect l="-189" t="-104762" r="-201134" b="-498810"/>
                          </a:stretch>
                        </a:blipFill>
                      </a:tcPr>
                    </a:tc>
                    <a:tc>
                      <a:txBody>
                        <a:bodyPr/>
                        <a:lstStyle/>
                        <a:p>
                          <a:endParaRPr lang="en-US"/>
                        </a:p>
                      </a:txBody>
                      <a:tcPr>
                        <a:blipFill>
                          <a:blip r:embed="rId3"/>
                          <a:stretch>
                            <a:fillRect l="-100000" t="-104762" r="-100755" b="-498810"/>
                          </a:stretch>
                        </a:blipFill>
                      </a:tcPr>
                    </a:tc>
                    <a:tc>
                      <a:txBody>
                        <a:bodyPr/>
                        <a:lstStyle/>
                        <a:p>
                          <a:endParaRPr lang="en-US"/>
                        </a:p>
                      </a:txBody>
                      <a:tcPr>
                        <a:blipFill>
                          <a:blip r:embed="rId3"/>
                          <a:stretch>
                            <a:fillRect l="-200378" t="-104762" r="-945" b="-498810"/>
                          </a:stretch>
                        </a:blipFill>
                      </a:tcPr>
                    </a:tc>
                    <a:extLst>
                      <a:ext uri="{0D108BD9-81ED-4DB2-BD59-A6C34878D82A}">
                        <a16:rowId xmlns:a16="http://schemas.microsoft.com/office/drawing/2014/main" val="931994465"/>
                      </a:ext>
                    </a:extLst>
                  </a:tr>
                  <a:tr h="507146">
                    <a:tc>
                      <a:txBody>
                        <a:bodyPr/>
                        <a:lstStyle/>
                        <a:p>
                          <a:r>
                            <a:rPr lang="en-US" dirty="0"/>
                            <a:t>Signature size</a:t>
                          </a:r>
                        </a:p>
                      </a:txBody>
                      <a:tcPr/>
                    </a:tc>
                    <a:tc>
                      <a:txBody>
                        <a:bodyPr/>
                        <a:lstStyle/>
                        <a:p>
                          <a:endParaRPr lang="en-US"/>
                        </a:p>
                      </a:txBody>
                      <a:tcPr>
                        <a:blipFill>
                          <a:blip r:embed="rId3"/>
                          <a:stretch>
                            <a:fillRect l="-100000" t="-207229" r="-100755" b="-404819"/>
                          </a:stretch>
                        </a:blipFill>
                      </a:tcPr>
                    </a:tc>
                    <a:tc>
                      <a:txBody>
                        <a:bodyPr/>
                        <a:lstStyle/>
                        <a:p>
                          <a:endParaRPr lang="en-US"/>
                        </a:p>
                      </a:txBody>
                      <a:tcPr>
                        <a:blipFill>
                          <a:blip r:embed="rId3"/>
                          <a:stretch>
                            <a:fillRect l="-200378" t="-207229" r="-945" b="-404819"/>
                          </a:stretch>
                        </a:blipFill>
                      </a:tcPr>
                    </a:tc>
                    <a:extLst>
                      <a:ext uri="{0D108BD9-81ED-4DB2-BD59-A6C34878D82A}">
                        <a16:rowId xmlns:a16="http://schemas.microsoft.com/office/drawing/2014/main" val="3447805702"/>
                      </a:ext>
                    </a:extLst>
                  </a:tr>
                  <a:tr h="507146">
                    <a:tc>
                      <a:txBody>
                        <a:bodyPr/>
                        <a:lstStyle/>
                        <a:p>
                          <a:r>
                            <a:rPr lang="en-US" dirty="0"/>
                            <a:t>Public Key size</a:t>
                          </a:r>
                        </a:p>
                      </a:txBody>
                      <a:tcPr/>
                    </a:tc>
                    <a:tc>
                      <a:txBody>
                        <a:bodyPr/>
                        <a:lstStyle/>
                        <a:p>
                          <a:endParaRPr lang="en-US"/>
                        </a:p>
                      </a:txBody>
                      <a:tcPr>
                        <a:blipFill>
                          <a:blip r:embed="rId3"/>
                          <a:stretch>
                            <a:fillRect l="-100000" t="-307229" r="-100755" b="-304819"/>
                          </a:stretch>
                        </a:blipFill>
                      </a:tcPr>
                    </a:tc>
                    <a:tc>
                      <a:txBody>
                        <a:bodyPr/>
                        <a:lstStyle/>
                        <a:p>
                          <a:endParaRPr lang="en-US"/>
                        </a:p>
                      </a:txBody>
                      <a:tcPr>
                        <a:blipFill>
                          <a:blip r:embed="rId3"/>
                          <a:stretch>
                            <a:fillRect l="-200378" t="-307229" r="-945" b="-304819"/>
                          </a:stretch>
                        </a:blipFill>
                      </a:tcPr>
                    </a:tc>
                    <a:extLst>
                      <a:ext uri="{0D108BD9-81ED-4DB2-BD59-A6C34878D82A}">
                        <a16:rowId xmlns:a16="http://schemas.microsoft.com/office/drawing/2014/main" val="3516875869"/>
                      </a:ext>
                    </a:extLst>
                  </a:tr>
                  <a:tr h="507146">
                    <a:tc>
                      <a:txBody>
                        <a:bodyPr/>
                        <a:lstStyle/>
                        <a:p>
                          <a:r>
                            <a:rPr lang="en-US" dirty="0"/>
                            <a:t>Secret</a:t>
                          </a:r>
                          <a:r>
                            <a:rPr lang="en-US" baseline="0" dirty="0"/>
                            <a:t> key size</a:t>
                          </a:r>
                          <a:endParaRPr lang="en-US" dirty="0"/>
                        </a:p>
                      </a:txBody>
                      <a:tcPr/>
                    </a:tc>
                    <a:tc>
                      <a:txBody>
                        <a:bodyPr/>
                        <a:lstStyle/>
                        <a:p>
                          <a:endParaRPr lang="en-US"/>
                        </a:p>
                      </a:txBody>
                      <a:tcPr>
                        <a:blipFill>
                          <a:blip r:embed="rId3"/>
                          <a:stretch>
                            <a:fillRect l="-100000" t="-402381" r="-100755" b="-201190"/>
                          </a:stretch>
                        </a:blipFill>
                      </a:tcPr>
                    </a:tc>
                    <a:tc>
                      <a:txBody>
                        <a:bodyPr/>
                        <a:lstStyle/>
                        <a:p>
                          <a:endParaRPr lang="en-US"/>
                        </a:p>
                      </a:txBody>
                      <a:tcPr>
                        <a:blipFill>
                          <a:blip r:embed="rId3"/>
                          <a:stretch>
                            <a:fillRect l="-200378" t="-402381" r="-945" b="-201190"/>
                          </a:stretch>
                        </a:blipFill>
                      </a:tcPr>
                    </a:tc>
                    <a:extLst>
                      <a:ext uri="{0D108BD9-81ED-4DB2-BD59-A6C34878D82A}">
                        <a16:rowId xmlns:a16="http://schemas.microsoft.com/office/drawing/2014/main" val="1301889111"/>
                      </a:ext>
                    </a:extLst>
                  </a:tr>
                  <a:tr h="509404">
                    <a:tc>
                      <a:txBody>
                        <a:bodyPr/>
                        <a:lstStyle/>
                        <a:p>
                          <a:r>
                            <a:rPr lang="en-US" dirty="0"/>
                            <a:t>Signing time</a:t>
                          </a:r>
                        </a:p>
                      </a:txBody>
                      <a:tcPr/>
                    </a:tc>
                    <a:tc>
                      <a:txBody>
                        <a:bodyPr/>
                        <a:lstStyle/>
                        <a:p>
                          <a:endParaRPr lang="en-US"/>
                        </a:p>
                      </a:txBody>
                      <a:tcPr>
                        <a:blipFill>
                          <a:blip r:embed="rId3"/>
                          <a:stretch>
                            <a:fillRect l="-100000" t="-508434" r="-100755" b="-103614"/>
                          </a:stretch>
                        </a:blipFill>
                      </a:tcPr>
                    </a:tc>
                    <a:tc>
                      <a:txBody>
                        <a:bodyPr/>
                        <a:lstStyle/>
                        <a:p>
                          <a:endParaRPr lang="en-US"/>
                        </a:p>
                      </a:txBody>
                      <a:tcPr>
                        <a:blipFill>
                          <a:blip r:embed="rId3"/>
                          <a:stretch>
                            <a:fillRect l="-200378" t="-508434" r="-945" b="-103614"/>
                          </a:stretch>
                        </a:blipFill>
                      </a:tcPr>
                    </a:tc>
                    <a:extLst>
                      <a:ext uri="{0D108BD9-81ED-4DB2-BD59-A6C34878D82A}">
                        <a16:rowId xmlns:a16="http://schemas.microsoft.com/office/drawing/2014/main" val="3806606952"/>
                      </a:ext>
                    </a:extLst>
                  </a:tr>
                  <a:tr h="509404">
                    <a:tc>
                      <a:txBody>
                        <a:bodyPr/>
                        <a:lstStyle/>
                        <a:p>
                          <a:r>
                            <a:rPr lang="en-US" dirty="0"/>
                            <a:t>Verifying time</a:t>
                          </a:r>
                        </a:p>
                      </a:txBody>
                      <a:tcPr/>
                    </a:tc>
                    <a:tc>
                      <a:txBody>
                        <a:bodyPr/>
                        <a:lstStyle/>
                        <a:p>
                          <a:endParaRPr lang="en-US"/>
                        </a:p>
                      </a:txBody>
                      <a:tcPr>
                        <a:blipFill>
                          <a:blip r:embed="rId3"/>
                          <a:stretch>
                            <a:fillRect l="-100000" t="-601190" r="-100755" b="-2381"/>
                          </a:stretch>
                        </a:blipFill>
                      </a:tcPr>
                    </a:tc>
                    <a:tc>
                      <a:txBody>
                        <a:bodyPr/>
                        <a:lstStyle/>
                        <a:p>
                          <a:endParaRPr lang="en-US"/>
                        </a:p>
                      </a:txBody>
                      <a:tcPr>
                        <a:blipFill>
                          <a:blip r:embed="rId3"/>
                          <a:stretch>
                            <a:fillRect l="-200378" t="-601190" r="-945" b="-2381"/>
                          </a:stretch>
                        </a:blipFill>
                      </a:tcPr>
                    </a:tc>
                    <a:extLst>
                      <a:ext uri="{0D108BD9-81ED-4DB2-BD59-A6C34878D82A}">
                        <a16:rowId xmlns:a16="http://schemas.microsoft.com/office/drawing/2014/main" val="1934120991"/>
                      </a:ext>
                    </a:extLst>
                  </a:tr>
                </a:tbl>
              </a:graphicData>
            </a:graphic>
          </p:graphicFrame>
        </mc:Fallback>
      </mc:AlternateContent>
    </p:spTree>
    <p:extLst>
      <p:ext uri="{BB962C8B-B14F-4D97-AF65-F5344CB8AC3E}">
        <p14:creationId xmlns:p14="http://schemas.microsoft.com/office/powerpoint/2010/main" val="4146086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77500" lnSpcReduction="20000"/>
          </a:bodyPr>
          <a:lstStyle/>
          <a:p>
            <a:r>
              <a:rPr lang="en-US" dirty="0"/>
              <a:t>SIDH</a:t>
            </a:r>
          </a:p>
          <a:p>
            <a:pPr lvl="1"/>
            <a:r>
              <a:rPr lang="en-US" dirty="0"/>
              <a:t>State-of-the-art implementation of SIDH</a:t>
            </a:r>
          </a:p>
          <a:p>
            <a:pPr lvl="2"/>
            <a:r>
              <a:rPr lang="en-US" dirty="0"/>
              <a:t>~ 3 x faster than previous work, constant-time</a:t>
            </a:r>
          </a:p>
          <a:p>
            <a:pPr lvl="2"/>
            <a:r>
              <a:rPr lang="en-US" dirty="0"/>
              <a:t>Parameters for 128 bits of quantum security/192 bits classical security</a:t>
            </a:r>
          </a:p>
          <a:p>
            <a:pPr lvl="2"/>
            <a:r>
              <a:rPr lang="en-US" dirty="0"/>
              <a:t>Public Key size: 4512 bits.  Private Key size: 384 bits</a:t>
            </a:r>
          </a:p>
          <a:p>
            <a:pPr lvl="1"/>
            <a:r>
              <a:rPr lang="en-US" dirty="0"/>
              <a:t>ECDH+SIDH hybrid: adding ECDH only adds about 15% in time/memory</a:t>
            </a:r>
          </a:p>
          <a:p>
            <a:endParaRPr lang="en-US" dirty="0"/>
          </a:p>
          <a:p>
            <a:r>
              <a:rPr lang="en-US" dirty="0"/>
              <a:t>Security of SS isogeny crypto</a:t>
            </a:r>
          </a:p>
          <a:p>
            <a:pPr lvl="1"/>
            <a:r>
              <a:rPr lang="en-US" dirty="0"/>
              <a:t>Active attack against static key variant of SIDH</a:t>
            </a:r>
          </a:p>
          <a:p>
            <a:pPr lvl="1"/>
            <a:r>
              <a:rPr lang="en-US" dirty="0"/>
              <a:t>Hardness of computing End(</a:t>
            </a:r>
            <a:r>
              <a:rPr lang="en-US" i="1" dirty="0"/>
              <a:t>E</a:t>
            </a:r>
            <a:r>
              <a:rPr lang="en-US" dirty="0"/>
              <a:t>) is necessary for security</a:t>
            </a:r>
          </a:p>
          <a:p>
            <a:pPr lvl="1"/>
            <a:r>
              <a:rPr lang="en-US" dirty="0"/>
              <a:t>Bit security for computing </a:t>
            </a:r>
            <a:r>
              <a:rPr lang="en-US" i="1" dirty="0"/>
              <a:t>j</a:t>
            </a:r>
            <a:r>
              <a:rPr lang="en-US" dirty="0"/>
              <a:t>(</a:t>
            </a:r>
            <a:r>
              <a:rPr lang="en-US" i="1" dirty="0"/>
              <a:t>E</a:t>
            </a:r>
            <a:r>
              <a:rPr lang="en-US" dirty="0"/>
              <a:t>)</a:t>
            </a:r>
          </a:p>
          <a:p>
            <a:pPr lvl="1"/>
            <a:endParaRPr lang="en-US" dirty="0"/>
          </a:p>
          <a:p>
            <a:r>
              <a:rPr lang="en-US" dirty="0"/>
              <a:t>SS isogeny signature schemes</a:t>
            </a:r>
          </a:p>
          <a:p>
            <a:pPr lvl="1"/>
            <a:r>
              <a:rPr lang="en-US" dirty="0"/>
              <a:t>2 signature schemes which rely on supersingular isogenies</a:t>
            </a:r>
          </a:p>
          <a:p>
            <a:pPr lvl="1"/>
            <a:r>
              <a:rPr lang="en-US" dirty="0"/>
              <a:t>Second scheme based on more general problem, computing End(</a:t>
            </a:r>
            <a:r>
              <a:rPr lang="en-US" i="1" dirty="0"/>
              <a:t>E</a:t>
            </a:r>
            <a:r>
              <a:rPr lang="en-US" dirty="0"/>
              <a:t>)</a:t>
            </a:r>
          </a:p>
        </p:txBody>
      </p:sp>
    </p:spTree>
    <p:extLst>
      <p:ext uri="{BB962C8B-B14F-4D97-AF65-F5344CB8AC3E}">
        <p14:creationId xmlns:p14="http://schemas.microsoft.com/office/powerpoint/2010/main" val="74795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Velu’s</a:t>
            </a:r>
            <a:r>
              <a:rPr lang="en-US" dirty="0"/>
              <a:t>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285750" indent="-285750"/>
                <a:r>
                  <a:rPr lang="en-US" dirty="0">
                    <a:latin typeface="Arial" charset="0"/>
                    <a:ea typeface="Cambria Math" pitchFamily="18" charset="0"/>
                    <a:cs typeface="Arial" charset="0"/>
                  </a:rPr>
                  <a:t>Let </a:t>
                </a:r>
                <a:r>
                  <a:rPr lang="en-US" i="1" dirty="0">
                    <a:latin typeface="Arial" charset="0"/>
                    <a:ea typeface="Cambria Math" pitchFamily="18" charset="0"/>
                    <a:cs typeface="Arial" charset="0"/>
                  </a:rPr>
                  <a:t>E</a:t>
                </a:r>
                <a:r>
                  <a:rPr lang="en-US" dirty="0">
                    <a:latin typeface="Arial" charset="0"/>
                    <a:ea typeface="Cambria Math" pitchFamily="18" charset="0"/>
                    <a:cs typeface="Arial" charset="0"/>
                  </a:rPr>
                  <a:t> be an elliptic curve with finite subgroup </a:t>
                </a:r>
                <a:r>
                  <a:rPr lang="en-US" i="1" dirty="0">
                    <a:latin typeface="Arial" charset="0"/>
                    <a:ea typeface="Cambria Math" pitchFamily="18" charset="0"/>
                    <a:cs typeface="Arial" charset="0"/>
                  </a:rPr>
                  <a:t>F</a:t>
                </a:r>
                <a:r>
                  <a:rPr lang="en-US" dirty="0">
                    <a:latin typeface="Arial" charset="0"/>
                    <a:ea typeface="Cambria Math" pitchFamily="18" charset="0"/>
                    <a:cs typeface="Arial" charset="0"/>
                  </a:rPr>
                  <a:t>.  </a:t>
                </a:r>
              </a:p>
              <a:p>
                <a:pPr marL="285750" indent="-285750"/>
                <a:r>
                  <a:rPr lang="en-US" dirty="0">
                    <a:latin typeface="Arial" charset="0"/>
                    <a:ea typeface="Cambria Math" pitchFamily="18" charset="0"/>
                    <a:cs typeface="Arial" charset="0"/>
                  </a:rPr>
                  <a:t>Then there is an isogeny </a:t>
                </a:r>
                <a14:m>
                  <m:oMath xmlns:m="http://schemas.openxmlformats.org/officeDocument/2006/math">
                    <m:r>
                      <a:rPr lang="en-US" i="1" smtClean="0">
                        <a:latin typeface="Cambria Math"/>
                        <a:ea typeface="Cambria Math"/>
                        <a:cs typeface="Arial" charset="0"/>
                      </a:rPr>
                      <m:t>𝜑</m:t>
                    </m:r>
                  </m:oMath>
                </a14:m>
                <a:r>
                  <a:rPr lang="en-US" dirty="0">
                    <a:latin typeface="Arial" charset="0"/>
                    <a:ea typeface="Cambria Math" pitchFamily="18" charset="0"/>
                    <a:cs typeface="Arial" charset="0"/>
                  </a:rPr>
                  <a:t> from </a:t>
                </a:r>
                <a:r>
                  <a:rPr lang="en-US" i="1" dirty="0">
                    <a:latin typeface="Arial" charset="0"/>
                    <a:ea typeface="Cambria Math" pitchFamily="18" charset="0"/>
                    <a:cs typeface="Arial" charset="0"/>
                  </a:rPr>
                  <a:t>E,</a:t>
                </a:r>
                <a:r>
                  <a:rPr lang="en-US" dirty="0">
                    <a:latin typeface="Arial" charset="0"/>
                    <a:ea typeface="Cambria Math" pitchFamily="18" charset="0"/>
                    <a:cs typeface="Arial" charset="0"/>
                  </a:rPr>
                  <a:t> with kernel </a:t>
                </a:r>
                <a:r>
                  <a:rPr lang="en-US" i="1" dirty="0">
                    <a:latin typeface="Arial" charset="0"/>
                    <a:ea typeface="Cambria Math" pitchFamily="18" charset="0"/>
                    <a:cs typeface="Arial" charset="0"/>
                  </a:rPr>
                  <a:t>F</a:t>
                </a:r>
                <a:r>
                  <a:rPr lang="en-US" dirty="0">
                    <a:latin typeface="Arial" charset="0"/>
                    <a:ea typeface="Cambria Math" pitchFamily="18" charset="0"/>
                    <a:cs typeface="Arial" charset="0"/>
                  </a:rPr>
                  <a:t>.  </a:t>
                </a:r>
              </a:p>
              <a:p>
                <a:endParaRPr lang="en-US" dirty="0">
                  <a:latin typeface="Arial" charset="0"/>
                  <a:ea typeface="Cambria Math" pitchFamily="18" charset="0"/>
                  <a:cs typeface="Arial" charset="0"/>
                </a:endParaRPr>
              </a:p>
              <a:p>
                <a:r>
                  <a:rPr lang="en-US" dirty="0">
                    <a:latin typeface="Arial" charset="0"/>
                    <a:ea typeface="Cambria Math" pitchFamily="18" charset="0"/>
                    <a:cs typeface="Arial" charset="0"/>
                  </a:rPr>
                  <a:t>For </a:t>
                </a:r>
                <a14:m>
                  <m:oMath xmlns:m="http://schemas.openxmlformats.org/officeDocument/2006/math">
                    <m:r>
                      <a:rPr lang="en-US" b="0" i="1" smtClean="0">
                        <a:latin typeface="Cambria Math"/>
                        <a:ea typeface="Cambria Math" pitchFamily="18" charset="0"/>
                        <a:cs typeface="Arial" charset="0"/>
                      </a:rPr>
                      <m:t>𝑃</m:t>
                    </m:r>
                    <m:r>
                      <a:rPr lang="en-US" b="0" i="1" smtClean="0">
                        <a:latin typeface="Cambria Math"/>
                        <a:ea typeface="Cambria Math" pitchFamily="18" charset="0"/>
                        <a:cs typeface="Arial" charset="0"/>
                      </a:rPr>
                      <m:t>=(</m:t>
                    </m:r>
                    <m:sSub>
                      <m:sSubPr>
                        <m:ctrlPr>
                          <a:rPr lang="en-US" b="0" i="1" smtClean="0">
                            <a:latin typeface="Cambria Math" panose="02040503050406030204" pitchFamily="18" charset="0"/>
                            <a:ea typeface="Cambria Math" pitchFamily="18" charset="0"/>
                            <a:cs typeface="Arial" charset="0"/>
                          </a:rPr>
                        </m:ctrlPr>
                      </m:sSubPr>
                      <m:e>
                        <m:r>
                          <a:rPr lang="en-US" b="0" i="1" smtClean="0">
                            <a:latin typeface="Cambria Math"/>
                            <a:ea typeface="Cambria Math" pitchFamily="18" charset="0"/>
                            <a:cs typeface="Arial" charset="0"/>
                          </a:rPr>
                          <m:t>𝑥</m:t>
                        </m:r>
                      </m:e>
                      <m:sub>
                        <m:r>
                          <a:rPr lang="en-US" b="0" i="1" smtClean="0">
                            <a:latin typeface="Cambria Math"/>
                            <a:ea typeface="Cambria Math" pitchFamily="18" charset="0"/>
                            <a:cs typeface="Arial" charset="0"/>
                          </a:rPr>
                          <m:t>𝑃</m:t>
                        </m:r>
                      </m:sub>
                    </m:sSub>
                    <m:r>
                      <a:rPr lang="en-US" b="0" i="1" smtClean="0">
                        <a:latin typeface="Cambria Math"/>
                        <a:ea typeface="Cambria Math" pitchFamily="18" charset="0"/>
                        <a:cs typeface="Arial" charset="0"/>
                      </a:rPr>
                      <m:t>,</m:t>
                    </m:r>
                    <m:sSub>
                      <m:sSubPr>
                        <m:ctrlPr>
                          <a:rPr lang="en-US" b="0" i="1" smtClean="0">
                            <a:latin typeface="Cambria Math" panose="02040503050406030204" pitchFamily="18" charset="0"/>
                            <a:ea typeface="Cambria Math" pitchFamily="18" charset="0"/>
                            <a:cs typeface="Arial" charset="0"/>
                          </a:rPr>
                        </m:ctrlPr>
                      </m:sSubPr>
                      <m:e>
                        <m:r>
                          <a:rPr lang="en-US" b="0" i="1" smtClean="0">
                            <a:latin typeface="Cambria Math"/>
                            <a:ea typeface="Cambria Math" pitchFamily="18" charset="0"/>
                            <a:cs typeface="Arial" charset="0"/>
                          </a:rPr>
                          <m:t>𝑦</m:t>
                        </m:r>
                      </m:e>
                      <m:sub>
                        <m:r>
                          <a:rPr lang="en-US" b="0" i="1" smtClean="0">
                            <a:latin typeface="Cambria Math"/>
                            <a:ea typeface="Cambria Math" pitchFamily="18" charset="0"/>
                            <a:cs typeface="Arial" charset="0"/>
                          </a:rPr>
                          <m:t>𝑃</m:t>
                        </m:r>
                      </m:sub>
                    </m:sSub>
                    <m:r>
                      <a:rPr lang="en-US" b="0" i="1" smtClean="0">
                        <a:latin typeface="Cambria Math"/>
                        <a:ea typeface="Cambria Math" pitchFamily="18" charset="0"/>
                        <a:cs typeface="Arial" charset="0"/>
                      </a:rPr>
                      <m:t>)</m:t>
                    </m:r>
                    <m:r>
                      <m:rPr>
                        <m:nor/>
                      </m:rPr>
                      <a:rPr lang="en-US"/>
                      <m:t>∉</m:t>
                    </m:r>
                  </m:oMath>
                </a14:m>
                <a:r>
                  <a:rPr lang="en-US" i="1" dirty="0">
                    <a:latin typeface="Arial" charset="0"/>
                    <a:ea typeface="Cambria Math" pitchFamily="18" charset="0"/>
                    <a:cs typeface="Arial" charset="0"/>
                  </a:rPr>
                  <a:t> F</a:t>
                </a:r>
                <a:r>
                  <a:rPr lang="en-US" dirty="0">
                    <a:latin typeface="Arial" charset="0"/>
                    <a:ea typeface="Cambria Math" pitchFamily="18" charset="0"/>
                    <a:cs typeface="Arial" charset="0"/>
                  </a:rPr>
                  <a:t>, let</a:t>
                </a:r>
              </a:p>
              <a:p>
                <a:endParaRPr lang="en-US" dirty="0">
                  <a:latin typeface="Arial" charset="0"/>
                  <a:ea typeface="Cambria Math" pitchFamily="18" charset="0"/>
                  <a:cs typeface="Arial" charset="0"/>
                </a:endParaRPr>
              </a:p>
              <a:p>
                <a:endParaRPr lang="en-US" dirty="0">
                  <a:latin typeface="Arial" charset="0"/>
                  <a:ea typeface="Cambria Math" pitchFamily="18" charset="0"/>
                  <a:cs typeface="Arial" charset="0"/>
                </a:endParaRPr>
              </a:p>
              <a:p>
                <a:endParaRPr lang="en-US" dirty="0">
                  <a:latin typeface="Arial" charset="0"/>
                  <a:ea typeface="Cambria Math" pitchFamily="18" charset="0"/>
                  <a:cs typeface="Arial" charset="0"/>
                </a:endParaRPr>
              </a:p>
              <a:p>
                <a:endParaRPr lang="en-US" dirty="0">
                  <a:latin typeface="Arial" charset="0"/>
                  <a:ea typeface="Cambria Math" pitchFamily="18" charset="0"/>
                  <a:cs typeface="Arial" charset="0"/>
                </a:endParaRPr>
              </a:p>
              <a:p>
                <a:endParaRPr lang="en-US" dirty="0">
                  <a:latin typeface="Arial" charset="0"/>
                  <a:ea typeface="Cambria Math" pitchFamily="18" charset="0"/>
                  <a:cs typeface="Arial" charset="0"/>
                </a:endParaRPr>
              </a:p>
              <a:p>
                <a:pPr marL="285750" indent="-285750"/>
                <a:r>
                  <a:rPr lang="en-US" dirty="0">
                    <a:latin typeface="Arial" charset="0"/>
                    <a:ea typeface="Cambria Math" pitchFamily="18" charset="0"/>
                    <a:cs typeface="Arial" charset="0"/>
                  </a:rPr>
                  <a:t>Recall, if |</a:t>
                </a:r>
                <a:r>
                  <a:rPr lang="en-US" i="1" dirty="0">
                    <a:latin typeface="Arial" charset="0"/>
                    <a:ea typeface="Cambria Math" pitchFamily="18" charset="0"/>
                    <a:cs typeface="Arial" charset="0"/>
                  </a:rPr>
                  <a:t>F</a:t>
                </a:r>
                <a:r>
                  <a:rPr lang="en-US" dirty="0">
                    <a:latin typeface="Arial" charset="0"/>
                    <a:ea typeface="Cambria Math" pitchFamily="18" charset="0"/>
                    <a:cs typeface="Arial" charset="0"/>
                  </a:rPr>
                  <a:t>| = </a:t>
                </a:r>
                <a:r>
                  <a:rPr lang="en-US" i="1" dirty="0">
                    <a:latin typeface="Gigi" pitchFamily="82" charset="0"/>
                    <a:cs typeface="Arial" charset="0"/>
                  </a:rPr>
                  <a:t>l ,</a:t>
                </a:r>
                <a:r>
                  <a:rPr lang="en-US" dirty="0">
                    <a:latin typeface="Arial" charset="0"/>
                    <a:ea typeface="Cambria Math" pitchFamily="18" charset="0"/>
                    <a:cs typeface="Arial" charset="0"/>
                  </a:rPr>
                  <a:t> then </a:t>
                </a:r>
                <a14:m>
                  <m:oMath xmlns:m="http://schemas.openxmlformats.org/officeDocument/2006/math">
                    <m:r>
                      <a:rPr lang="en-US" i="1" smtClean="0">
                        <a:latin typeface="Cambria Math"/>
                        <a:ea typeface="Cambria Math"/>
                        <a:cs typeface="Arial" charset="0"/>
                      </a:rPr>
                      <m:t>𝜑</m:t>
                    </m:r>
                  </m:oMath>
                </a14:m>
                <a:r>
                  <a:rPr lang="en-US" dirty="0">
                    <a:latin typeface="Arial" charset="0"/>
                    <a:ea typeface="Cambria Math" pitchFamily="18" charset="0"/>
                    <a:cs typeface="Arial" charset="0"/>
                  </a:rPr>
                  <a:t> is an </a:t>
                </a:r>
                <a:r>
                  <a:rPr lang="en-US" i="1" dirty="0">
                    <a:latin typeface="Gigi" pitchFamily="82" charset="0"/>
                  </a:rPr>
                  <a:t>l</a:t>
                </a:r>
                <a:r>
                  <a:rPr lang="en-US" i="1" dirty="0">
                    <a:latin typeface="Arial" charset="0"/>
                  </a:rPr>
                  <a:t>-</a:t>
                </a:r>
                <a:r>
                  <a:rPr lang="en-US" dirty="0">
                    <a:latin typeface="Arial" charset="0"/>
                  </a:rPr>
                  <a:t>isogeny.</a:t>
                </a:r>
                <a:endParaRPr lang="en-US" dirty="0">
                  <a:latin typeface="Arial" charset="0"/>
                  <a:ea typeface="Cambria Math" pitchFamily="18" charset="0"/>
                  <a:cs typeface="Arial"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06434" y="3785938"/>
                <a:ext cx="10179132" cy="10468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cs typeface="Arial" charset="0"/>
                        </a:rPr>
                        <m:t>𝜑</m:t>
                      </m:r>
                      <m:d>
                        <m:dPr>
                          <m:ctrlPr>
                            <a:rPr lang="en-US" sz="2400" b="0" i="1" smtClean="0">
                              <a:latin typeface="Cambria Math" panose="02040503050406030204" pitchFamily="18" charset="0"/>
                              <a:ea typeface="Cambria Math"/>
                              <a:cs typeface="Arial" charset="0"/>
                            </a:rPr>
                          </m:ctrlPr>
                        </m:dPr>
                        <m:e>
                          <m:r>
                            <a:rPr lang="en-US" sz="2400" b="0" i="1" smtClean="0">
                              <a:latin typeface="Cambria Math"/>
                              <a:ea typeface="Cambria Math"/>
                              <a:cs typeface="Arial" charset="0"/>
                            </a:rPr>
                            <m:t>𝑃</m:t>
                          </m:r>
                        </m:e>
                      </m:d>
                      <m:r>
                        <a:rPr lang="en-US" sz="2400" b="0" i="1" smtClean="0">
                          <a:latin typeface="Cambria Math"/>
                          <a:ea typeface="Cambria Math"/>
                          <a:cs typeface="Arial" charset="0"/>
                        </a:rPr>
                        <m:t>=</m:t>
                      </m:r>
                      <m:d>
                        <m:dPr>
                          <m:ctrlPr>
                            <a:rPr lang="en-US" sz="2400" b="0" i="1" smtClean="0">
                              <a:latin typeface="Cambria Math" panose="02040503050406030204" pitchFamily="18" charset="0"/>
                              <a:ea typeface="Cambria Math"/>
                              <a:cs typeface="Arial" charset="0"/>
                            </a:rPr>
                          </m:ctrlPr>
                        </m:dPr>
                        <m:e>
                          <m:sSub>
                            <m:sSubPr>
                              <m:ctrlPr>
                                <a:rPr lang="en-US" sz="2400" b="0" i="1" smtClean="0">
                                  <a:latin typeface="Cambria Math" panose="02040503050406030204" pitchFamily="18" charset="0"/>
                                  <a:ea typeface="Cambria Math"/>
                                  <a:cs typeface="Arial" charset="0"/>
                                </a:rPr>
                              </m:ctrlPr>
                            </m:sSubPr>
                            <m:e>
                              <m:r>
                                <a:rPr lang="en-US" sz="2400" b="0" i="1" smtClean="0">
                                  <a:latin typeface="Cambria Math"/>
                                  <a:ea typeface="Cambria Math"/>
                                  <a:cs typeface="Arial" charset="0"/>
                                </a:rPr>
                                <m:t>𝑥</m:t>
                              </m:r>
                            </m:e>
                            <m:sub>
                              <m:r>
                                <a:rPr lang="en-US" sz="2400" b="0" i="1" smtClean="0">
                                  <a:latin typeface="Cambria Math"/>
                                  <a:ea typeface="Cambria Math"/>
                                  <a:cs typeface="Arial" charset="0"/>
                                </a:rPr>
                                <m:t>𝑃</m:t>
                              </m:r>
                            </m:sub>
                          </m:sSub>
                          <m:r>
                            <a:rPr lang="en-US" sz="2400" b="0" i="1" smtClean="0">
                              <a:latin typeface="Cambria Math"/>
                              <a:ea typeface="Cambria Math"/>
                              <a:cs typeface="Arial" charset="0"/>
                            </a:rPr>
                            <m:t>+</m:t>
                          </m:r>
                          <m:nary>
                            <m:naryPr>
                              <m:chr m:val="∑"/>
                              <m:supHide m:val="on"/>
                              <m:ctrlPr>
                                <a:rPr lang="en-US" sz="2400" b="0" i="1" smtClean="0">
                                  <a:latin typeface="Cambria Math" panose="02040503050406030204" pitchFamily="18" charset="0"/>
                                  <a:ea typeface="Cambria Math"/>
                                  <a:cs typeface="Arial" charset="0"/>
                                </a:rPr>
                              </m:ctrlPr>
                            </m:naryPr>
                            <m:sub>
                              <m:r>
                                <m:rPr>
                                  <m:brk m:alnAt="7"/>
                                </m:rPr>
                                <a:rPr lang="en-US" sz="2400" b="0" i="1" smtClean="0">
                                  <a:latin typeface="Cambria Math"/>
                                  <a:ea typeface="Cambria Math"/>
                                  <a:cs typeface="Arial" charset="0"/>
                                </a:rPr>
                                <m:t>𝑄</m:t>
                              </m:r>
                              <m:r>
                                <a:rPr lang="en-US" sz="2400" b="0" i="1" smtClean="0">
                                  <a:latin typeface="Cambria Math"/>
                                  <a:ea typeface="Cambria Math"/>
                                  <a:cs typeface="Arial" charset="0"/>
                                </a:rPr>
                                <m:t>≠∞,</m:t>
                              </m:r>
                              <m:r>
                                <a:rPr lang="en-US" sz="2400" b="0" i="1" smtClean="0">
                                  <a:latin typeface="Cambria Math"/>
                                  <a:ea typeface="Cambria Math"/>
                                  <a:cs typeface="Arial" charset="0"/>
                                </a:rPr>
                                <m:t>𝑄</m:t>
                              </m:r>
                              <m:r>
                                <a:rPr lang="en-US" sz="2400" b="0" i="1" smtClean="0">
                                  <a:latin typeface="Cambria Math"/>
                                  <a:ea typeface="Cambria Math"/>
                                  <a:cs typeface="Arial" charset="0"/>
                                </a:rPr>
                                <m:t>𝜖</m:t>
                              </m:r>
                              <m:r>
                                <a:rPr lang="en-US" sz="2400" b="0" i="1" smtClean="0">
                                  <a:latin typeface="Cambria Math"/>
                                  <a:ea typeface="Cambria Math"/>
                                  <a:cs typeface="Arial" charset="0"/>
                                </a:rPr>
                                <m:t>𝐹</m:t>
                              </m:r>
                            </m:sub>
                            <m:sup/>
                            <m:e>
                              <m:d>
                                <m:dPr>
                                  <m:ctrlPr>
                                    <a:rPr lang="en-US" sz="2400" b="0" i="1" smtClean="0">
                                      <a:latin typeface="Cambria Math" panose="02040503050406030204" pitchFamily="18" charset="0"/>
                                      <a:ea typeface="Cambria Math"/>
                                      <a:cs typeface="Arial" charset="0"/>
                                    </a:rPr>
                                  </m:ctrlPr>
                                </m:dPr>
                                <m:e>
                                  <m:sSub>
                                    <m:sSubPr>
                                      <m:ctrlPr>
                                        <a:rPr lang="en-US" sz="2400" b="0" i="1" smtClean="0">
                                          <a:latin typeface="Cambria Math" panose="02040503050406030204" pitchFamily="18" charset="0"/>
                                          <a:ea typeface="Cambria Math"/>
                                          <a:cs typeface="Arial" charset="0"/>
                                        </a:rPr>
                                      </m:ctrlPr>
                                    </m:sSubPr>
                                    <m:e>
                                      <m:r>
                                        <a:rPr lang="en-US" sz="2400" b="0" i="1" smtClean="0">
                                          <a:latin typeface="Cambria Math"/>
                                          <a:ea typeface="Cambria Math"/>
                                          <a:cs typeface="Arial" charset="0"/>
                                        </a:rPr>
                                        <m:t>𝑥</m:t>
                                      </m:r>
                                    </m:e>
                                    <m:sub>
                                      <m:r>
                                        <a:rPr lang="en-US" sz="2400" b="0" i="1" smtClean="0">
                                          <a:latin typeface="Cambria Math"/>
                                          <a:ea typeface="Cambria Math"/>
                                          <a:cs typeface="Arial" charset="0"/>
                                        </a:rPr>
                                        <m:t>𝑃</m:t>
                                      </m:r>
                                      <m:r>
                                        <a:rPr lang="en-US" sz="2400" b="0" i="1" smtClean="0">
                                          <a:latin typeface="Cambria Math"/>
                                          <a:ea typeface="Cambria Math"/>
                                          <a:cs typeface="Arial" charset="0"/>
                                        </a:rPr>
                                        <m:t>+</m:t>
                                      </m:r>
                                      <m:r>
                                        <a:rPr lang="en-US" sz="2400" b="0" i="1" smtClean="0">
                                          <a:latin typeface="Cambria Math"/>
                                          <a:ea typeface="Cambria Math"/>
                                          <a:cs typeface="Arial" charset="0"/>
                                        </a:rPr>
                                        <m:t>𝑄</m:t>
                                      </m:r>
                                    </m:sub>
                                  </m:sSub>
                                  <m:r>
                                    <a:rPr lang="en-US" sz="2400" b="0" i="1" smtClean="0">
                                      <a:latin typeface="Cambria Math"/>
                                      <a:ea typeface="Cambria Math"/>
                                      <a:cs typeface="Arial" charset="0"/>
                                    </a:rPr>
                                    <m:t>−</m:t>
                                  </m:r>
                                  <m:sSub>
                                    <m:sSubPr>
                                      <m:ctrlPr>
                                        <a:rPr lang="en-US" sz="2400" b="0" i="1" smtClean="0">
                                          <a:latin typeface="Cambria Math" panose="02040503050406030204" pitchFamily="18" charset="0"/>
                                          <a:ea typeface="Cambria Math"/>
                                          <a:cs typeface="Arial" charset="0"/>
                                        </a:rPr>
                                      </m:ctrlPr>
                                    </m:sSubPr>
                                    <m:e>
                                      <m:r>
                                        <a:rPr lang="en-US" sz="2400" b="0" i="1" smtClean="0">
                                          <a:latin typeface="Cambria Math"/>
                                          <a:ea typeface="Cambria Math"/>
                                          <a:cs typeface="Arial" charset="0"/>
                                        </a:rPr>
                                        <m:t>𝑥</m:t>
                                      </m:r>
                                    </m:e>
                                    <m:sub>
                                      <m:r>
                                        <a:rPr lang="en-US" sz="2400" b="0" i="1" smtClean="0">
                                          <a:latin typeface="Cambria Math"/>
                                          <a:ea typeface="Cambria Math"/>
                                          <a:cs typeface="Arial" charset="0"/>
                                        </a:rPr>
                                        <m:t>𝑄</m:t>
                                      </m:r>
                                    </m:sub>
                                  </m:sSub>
                                </m:e>
                              </m:d>
                              <m:r>
                                <a:rPr lang="en-US" sz="2400" b="0" i="1" smtClean="0">
                                  <a:latin typeface="Cambria Math"/>
                                  <a:ea typeface="Cambria Math"/>
                                  <a:cs typeface="Arial" charset="0"/>
                                </a:rPr>
                                <m:t>, </m:t>
                              </m:r>
                            </m:e>
                          </m:nary>
                          <m:sSub>
                            <m:sSubPr>
                              <m:ctrlPr>
                                <a:rPr lang="en-US" sz="2400" b="0" i="1" smtClean="0">
                                  <a:latin typeface="Cambria Math" panose="02040503050406030204" pitchFamily="18" charset="0"/>
                                  <a:ea typeface="Cambria Math"/>
                                  <a:cs typeface="Arial" charset="0"/>
                                </a:rPr>
                              </m:ctrlPr>
                            </m:sSubPr>
                            <m:e>
                              <m:r>
                                <a:rPr lang="en-US" sz="2400" b="0" i="1" smtClean="0">
                                  <a:latin typeface="Cambria Math"/>
                                  <a:ea typeface="Cambria Math"/>
                                  <a:cs typeface="Arial" charset="0"/>
                                </a:rPr>
                                <m:t>𝑦</m:t>
                              </m:r>
                            </m:e>
                            <m:sub>
                              <m:r>
                                <a:rPr lang="en-US" sz="2400" b="0" i="1" smtClean="0">
                                  <a:latin typeface="Cambria Math"/>
                                  <a:ea typeface="Cambria Math"/>
                                  <a:cs typeface="Arial" charset="0"/>
                                </a:rPr>
                                <m:t>𝑃</m:t>
                              </m:r>
                            </m:sub>
                          </m:sSub>
                          <m:r>
                            <a:rPr lang="en-US" sz="2400" b="0" i="1" smtClean="0">
                              <a:latin typeface="Cambria Math"/>
                              <a:ea typeface="Cambria Math"/>
                              <a:cs typeface="Arial" charset="0"/>
                            </a:rPr>
                            <m:t>+</m:t>
                          </m:r>
                          <m:nary>
                            <m:naryPr>
                              <m:chr m:val="∑"/>
                              <m:supHide m:val="on"/>
                              <m:ctrlPr>
                                <a:rPr lang="en-US" sz="2400" b="0" i="1" smtClean="0">
                                  <a:latin typeface="Cambria Math" panose="02040503050406030204" pitchFamily="18" charset="0"/>
                                  <a:ea typeface="Cambria Math"/>
                                  <a:cs typeface="Arial" charset="0"/>
                                </a:rPr>
                              </m:ctrlPr>
                            </m:naryPr>
                            <m:sub>
                              <m:r>
                                <m:rPr>
                                  <m:brk m:alnAt="7"/>
                                </m:rPr>
                                <a:rPr lang="en-US" sz="2400" b="0" i="1" smtClean="0">
                                  <a:latin typeface="Cambria Math"/>
                                  <a:ea typeface="Cambria Math"/>
                                  <a:cs typeface="Arial" charset="0"/>
                                </a:rPr>
                                <m:t>𝑄</m:t>
                              </m:r>
                              <m:r>
                                <a:rPr lang="en-US" sz="2400" b="0" i="1" smtClean="0">
                                  <a:latin typeface="Cambria Math"/>
                                  <a:ea typeface="Cambria Math"/>
                                  <a:cs typeface="Arial" charset="0"/>
                                </a:rPr>
                                <m:t>≠∞,</m:t>
                              </m:r>
                              <m:r>
                                <a:rPr lang="en-US" sz="2400" b="0" i="1" smtClean="0">
                                  <a:latin typeface="Cambria Math"/>
                                  <a:ea typeface="Cambria Math"/>
                                  <a:cs typeface="Arial" charset="0"/>
                                </a:rPr>
                                <m:t>𝑄</m:t>
                              </m:r>
                              <m:r>
                                <a:rPr lang="en-US" sz="2400" b="0" i="1" smtClean="0">
                                  <a:latin typeface="Cambria Math"/>
                                  <a:ea typeface="Cambria Math"/>
                                  <a:cs typeface="Arial" charset="0"/>
                                </a:rPr>
                                <m:t>𝜖</m:t>
                              </m:r>
                              <m:r>
                                <a:rPr lang="en-US" sz="2400" b="0" i="1" smtClean="0">
                                  <a:latin typeface="Cambria Math"/>
                                  <a:ea typeface="Cambria Math"/>
                                  <a:cs typeface="Arial" charset="0"/>
                                </a:rPr>
                                <m:t>𝐹</m:t>
                              </m:r>
                            </m:sub>
                            <m:sup/>
                            <m:e>
                              <m:d>
                                <m:dPr>
                                  <m:ctrlPr>
                                    <a:rPr lang="en-US" sz="2400" b="0" i="1" smtClean="0">
                                      <a:latin typeface="Cambria Math" panose="02040503050406030204" pitchFamily="18" charset="0"/>
                                      <a:ea typeface="Cambria Math"/>
                                      <a:cs typeface="Arial" charset="0"/>
                                    </a:rPr>
                                  </m:ctrlPr>
                                </m:dPr>
                                <m:e>
                                  <m:sSub>
                                    <m:sSubPr>
                                      <m:ctrlPr>
                                        <a:rPr lang="en-US" sz="2400" b="0" i="1" smtClean="0">
                                          <a:latin typeface="Cambria Math" panose="02040503050406030204" pitchFamily="18" charset="0"/>
                                          <a:ea typeface="Cambria Math"/>
                                          <a:cs typeface="Arial" charset="0"/>
                                        </a:rPr>
                                      </m:ctrlPr>
                                    </m:sSubPr>
                                    <m:e>
                                      <m:r>
                                        <a:rPr lang="en-US" sz="2400" b="0" i="1" smtClean="0">
                                          <a:latin typeface="Cambria Math"/>
                                          <a:ea typeface="Cambria Math"/>
                                          <a:cs typeface="Arial" charset="0"/>
                                        </a:rPr>
                                        <m:t>𝑦</m:t>
                                      </m:r>
                                    </m:e>
                                    <m:sub>
                                      <m:r>
                                        <a:rPr lang="en-US" sz="2400" b="0" i="1" smtClean="0">
                                          <a:latin typeface="Cambria Math"/>
                                          <a:ea typeface="Cambria Math"/>
                                          <a:cs typeface="Arial" charset="0"/>
                                        </a:rPr>
                                        <m:t>𝑃</m:t>
                                      </m:r>
                                      <m:r>
                                        <a:rPr lang="en-US" sz="2400" b="0" i="1" smtClean="0">
                                          <a:latin typeface="Cambria Math"/>
                                          <a:ea typeface="Cambria Math"/>
                                          <a:cs typeface="Arial" charset="0"/>
                                        </a:rPr>
                                        <m:t>+</m:t>
                                      </m:r>
                                      <m:r>
                                        <a:rPr lang="en-US" sz="2400" b="0" i="1" smtClean="0">
                                          <a:latin typeface="Cambria Math"/>
                                          <a:ea typeface="Cambria Math"/>
                                          <a:cs typeface="Arial" charset="0"/>
                                        </a:rPr>
                                        <m:t>𝑄</m:t>
                                      </m:r>
                                    </m:sub>
                                  </m:sSub>
                                  <m:r>
                                    <a:rPr lang="en-US" sz="2400" b="0" i="1" smtClean="0">
                                      <a:latin typeface="Cambria Math"/>
                                      <a:ea typeface="Cambria Math"/>
                                      <a:cs typeface="Arial" charset="0"/>
                                    </a:rPr>
                                    <m:t>−</m:t>
                                  </m:r>
                                  <m:sSub>
                                    <m:sSubPr>
                                      <m:ctrlPr>
                                        <a:rPr lang="en-US" sz="2400" b="0" i="1" smtClean="0">
                                          <a:latin typeface="Cambria Math" panose="02040503050406030204" pitchFamily="18" charset="0"/>
                                          <a:ea typeface="Cambria Math"/>
                                          <a:cs typeface="Arial" charset="0"/>
                                        </a:rPr>
                                      </m:ctrlPr>
                                    </m:sSubPr>
                                    <m:e>
                                      <m:r>
                                        <a:rPr lang="en-US" sz="2400" b="0" i="1" smtClean="0">
                                          <a:latin typeface="Cambria Math"/>
                                          <a:ea typeface="Cambria Math"/>
                                          <a:cs typeface="Arial" charset="0"/>
                                        </a:rPr>
                                        <m:t>𝑦</m:t>
                                      </m:r>
                                    </m:e>
                                    <m:sub>
                                      <m:r>
                                        <a:rPr lang="en-US" sz="2400" b="0" i="1" smtClean="0">
                                          <a:latin typeface="Cambria Math"/>
                                          <a:ea typeface="Cambria Math"/>
                                          <a:cs typeface="Arial" charset="0"/>
                                        </a:rPr>
                                        <m:t>𝑄</m:t>
                                      </m:r>
                                    </m:sub>
                                  </m:sSub>
                                </m:e>
                              </m:d>
                            </m:e>
                          </m:nary>
                        </m:e>
                      </m: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006434" y="3785938"/>
                <a:ext cx="10179132" cy="104689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253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Velu’s</a:t>
            </a:r>
            <a:r>
              <a:rPr lang="en-US" dirty="0"/>
              <a:t> Formula -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latin typeface="Arial" charset="0"/>
                    <a:ea typeface="Cambria Math" pitchFamily="18" charset="0"/>
                    <a:cs typeface="Arial" charset="0"/>
                  </a:rPr>
                  <a:t>Let </a:t>
                </a:r>
                <a:r>
                  <a:rPr lang="en-US" i="1" dirty="0">
                    <a:latin typeface="Arial" charset="0"/>
                    <a:ea typeface="Cambria Math" pitchFamily="18" charset="0"/>
                    <a:cs typeface="Arial" charset="0"/>
                  </a:rPr>
                  <a:t>E</a:t>
                </a:r>
                <a:r>
                  <a:rPr lang="en-US" dirty="0">
                    <a:latin typeface="Arial" charset="0"/>
                    <a:ea typeface="Cambria Math" pitchFamily="18" charset="0"/>
                    <a:cs typeface="Arial" charset="0"/>
                  </a:rPr>
                  <a:t> be the curve </a:t>
                </a:r>
                <a14:m>
                  <m:oMath xmlns:m="http://schemas.openxmlformats.org/officeDocument/2006/math">
                    <m:sSup>
                      <m:sSupPr>
                        <m:ctrlPr>
                          <a:rPr lang="en-US" b="0" i="1" smtClean="0">
                            <a:latin typeface="Cambria Math" panose="02040503050406030204" pitchFamily="18" charset="0"/>
                            <a:ea typeface="Cambria Math" pitchFamily="18" charset="0"/>
                            <a:cs typeface="Arial" charset="0"/>
                          </a:rPr>
                        </m:ctrlPr>
                      </m:sSupPr>
                      <m:e>
                        <m:r>
                          <a:rPr lang="en-US" b="0" i="1" smtClean="0">
                            <a:latin typeface="Cambria Math"/>
                            <a:ea typeface="Cambria Math" pitchFamily="18" charset="0"/>
                            <a:cs typeface="Arial" charset="0"/>
                          </a:rPr>
                          <m:t>𝑦</m:t>
                        </m:r>
                      </m:e>
                      <m:sup>
                        <m:r>
                          <a:rPr lang="en-US" b="0" i="1" smtClean="0">
                            <a:latin typeface="Cambria Math"/>
                            <a:ea typeface="Cambria Math" pitchFamily="18" charset="0"/>
                            <a:cs typeface="Arial" charset="0"/>
                          </a:rPr>
                          <m:t>2</m:t>
                        </m:r>
                      </m:sup>
                    </m:sSup>
                    <m:r>
                      <a:rPr lang="en-US" b="0" i="1" smtClean="0">
                        <a:latin typeface="Cambria Math"/>
                        <a:ea typeface="Cambria Math" pitchFamily="18" charset="0"/>
                        <a:cs typeface="Arial" charset="0"/>
                      </a:rPr>
                      <m:t>=</m:t>
                    </m:r>
                    <m:sSup>
                      <m:sSupPr>
                        <m:ctrlPr>
                          <a:rPr lang="en-US" b="0" i="1" smtClean="0">
                            <a:latin typeface="Cambria Math" panose="02040503050406030204" pitchFamily="18" charset="0"/>
                            <a:ea typeface="Cambria Math" pitchFamily="18" charset="0"/>
                            <a:cs typeface="Arial" charset="0"/>
                          </a:rPr>
                        </m:ctrlPr>
                      </m:sSupPr>
                      <m:e>
                        <m:r>
                          <a:rPr lang="en-US" b="0" i="1" smtClean="0">
                            <a:latin typeface="Cambria Math"/>
                            <a:ea typeface="Cambria Math" pitchFamily="18" charset="0"/>
                            <a:cs typeface="Arial" charset="0"/>
                          </a:rPr>
                          <m:t>𝑥</m:t>
                        </m:r>
                      </m:e>
                      <m:sup>
                        <m:r>
                          <a:rPr lang="en-US" b="0" i="1" smtClean="0">
                            <a:latin typeface="Cambria Math"/>
                            <a:ea typeface="Cambria Math" pitchFamily="18" charset="0"/>
                            <a:cs typeface="Arial" charset="0"/>
                          </a:rPr>
                          <m:t>3</m:t>
                        </m:r>
                      </m:sup>
                    </m:sSup>
                    <m:r>
                      <a:rPr lang="en-US" b="0" i="1" smtClean="0">
                        <a:latin typeface="Cambria Math"/>
                        <a:ea typeface="Cambria Math" pitchFamily="18" charset="0"/>
                        <a:cs typeface="Arial" charset="0"/>
                      </a:rPr>
                      <m:t>−3915</m:t>
                    </m:r>
                    <m:r>
                      <a:rPr lang="en-US" b="0" i="1" smtClean="0">
                        <a:latin typeface="Cambria Math"/>
                        <a:ea typeface="Cambria Math" pitchFamily="18" charset="0"/>
                        <a:cs typeface="Arial" charset="0"/>
                      </a:rPr>
                      <m:t>𝑥</m:t>
                    </m:r>
                    <m:r>
                      <a:rPr lang="en-US" b="0" i="1" smtClean="0">
                        <a:latin typeface="Cambria Math"/>
                        <a:ea typeface="Cambria Math" pitchFamily="18" charset="0"/>
                        <a:cs typeface="Arial" charset="0"/>
                      </a:rPr>
                      <m:t>+113670.</m:t>
                    </m:r>
                  </m:oMath>
                </a14:m>
                <a:endParaRPr lang="en-US" b="0" dirty="0">
                  <a:latin typeface="Arial" charset="0"/>
                  <a:ea typeface="Cambria Math" pitchFamily="18" charset="0"/>
                  <a:cs typeface="Arial" charset="0"/>
                </a:endParaRPr>
              </a:p>
              <a:p>
                <a:r>
                  <a:rPr lang="en-US" dirty="0">
                    <a:latin typeface="Arial" charset="0"/>
                    <a:ea typeface="Cambria Math" pitchFamily="18" charset="0"/>
                    <a:cs typeface="Arial" charset="0"/>
                  </a:rPr>
                  <a:t>The points </a:t>
                </a:r>
                <a14:m>
                  <m:oMath xmlns:m="http://schemas.openxmlformats.org/officeDocument/2006/math">
                    <m:d>
                      <m:dPr>
                        <m:begChr m:val="{"/>
                        <m:endChr m:val="}"/>
                        <m:ctrlPr>
                          <a:rPr lang="en-US" i="1" smtClean="0">
                            <a:latin typeface="Cambria Math" panose="02040503050406030204" pitchFamily="18" charset="0"/>
                            <a:ea typeface="Cambria Math" pitchFamily="18" charset="0"/>
                            <a:cs typeface="Arial" charset="0"/>
                          </a:rPr>
                        </m:ctrlPr>
                      </m:dPr>
                      <m:e>
                        <m:d>
                          <m:dPr>
                            <m:ctrlPr>
                              <a:rPr lang="en-US" b="0" i="1" smtClean="0">
                                <a:latin typeface="Cambria Math" panose="02040503050406030204" pitchFamily="18" charset="0"/>
                                <a:ea typeface="Cambria Math" pitchFamily="18" charset="0"/>
                                <a:cs typeface="Arial" charset="0"/>
                              </a:rPr>
                            </m:ctrlPr>
                          </m:dPr>
                          <m:e>
                            <m:r>
                              <a:rPr lang="en-US" b="0" i="1" smtClean="0">
                                <a:latin typeface="Cambria Math"/>
                                <a:ea typeface="Cambria Math" pitchFamily="18" charset="0"/>
                                <a:cs typeface="Arial" charset="0"/>
                              </a:rPr>
                              <m:t>−21,</m:t>
                            </m:r>
                            <m:r>
                              <a:rPr lang="en-US" b="0" i="1" smtClean="0">
                                <a:latin typeface="Cambria Math"/>
                                <a:ea typeface="Cambria Math"/>
                                <a:cs typeface="Arial" charset="0"/>
                              </a:rPr>
                              <m:t>±432</m:t>
                            </m:r>
                          </m:e>
                        </m:d>
                        <m:r>
                          <a:rPr lang="en-US" b="0" i="1" smtClean="0">
                            <a:latin typeface="Cambria Math"/>
                            <a:ea typeface="Cambria Math"/>
                            <a:cs typeface="Arial" charset="0"/>
                          </a:rPr>
                          <m:t>, </m:t>
                        </m:r>
                        <m:d>
                          <m:dPr>
                            <m:ctrlPr>
                              <a:rPr lang="en-US" b="0" i="1" smtClean="0">
                                <a:latin typeface="Cambria Math" panose="02040503050406030204" pitchFamily="18" charset="0"/>
                                <a:ea typeface="Cambria Math"/>
                                <a:cs typeface="Arial" charset="0"/>
                              </a:rPr>
                            </m:ctrlPr>
                          </m:dPr>
                          <m:e>
                            <m:r>
                              <a:rPr lang="en-US" b="0" i="1" smtClean="0">
                                <a:latin typeface="Cambria Math"/>
                                <a:ea typeface="Cambria Math"/>
                                <a:cs typeface="Arial" charset="0"/>
                              </a:rPr>
                              <m:t>51,±216</m:t>
                            </m:r>
                          </m:e>
                        </m:d>
                        <m:r>
                          <a:rPr lang="en-US" b="0" i="1" smtClean="0">
                            <a:latin typeface="Cambria Math"/>
                            <a:ea typeface="Cambria Math"/>
                            <a:cs typeface="Arial" charset="0"/>
                          </a:rPr>
                          <m:t>, ∞</m:t>
                        </m:r>
                      </m:e>
                    </m:d>
                  </m:oMath>
                </a14:m>
                <a:r>
                  <a:rPr lang="en-US" dirty="0">
                    <a:latin typeface="Arial" charset="0"/>
                    <a:ea typeface="Cambria Math" pitchFamily="18" charset="0"/>
                    <a:cs typeface="Arial" charset="0"/>
                  </a:rPr>
                  <a:t> all have order 5.</a:t>
                </a:r>
              </a:p>
              <a:p>
                <a:r>
                  <a:rPr lang="en-US" dirty="0">
                    <a:latin typeface="Arial" charset="0"/>
                    <a:ea typeface="Cambria Math" pitchFamily="18" charset="0"/>
                    <a:cs typeface="Arial" charset="0"/>
                  </a:rPr>
                  <a:t>Then</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cs typeface="Arial" charset="0"/>
                        </a:rPr>
                        <m:t>𝜑</m:t>
                      </m:r>
                      <m:d>
                        <m:dPr>
                          <m:ctrlPr>
                            <a:rPr lang="en-US" b="0" i="1" smtClean="0">
                              <a:latin typeface="Cambria Math" panose="02040503050406030204" pitchFamily="18" charset="0"/>
                              <a:ea typeface="Cambria Math"/>
                              <a:cs typeface="Arial" charset="0"/>
                            </a:rPr>
                          </m:ctrlPr>
                        </m:dPr>
                        <m:e>
                          <m:r>
                            <a:rPr lang="en-US" b="0" i="1" smtClean="0">
                              <a:latin typeface="Cambria Math"/>
                              <a:ea typeface="Cambria Math"/>
                              <a:cs typeface="Arial" charset="0"/>
                            </a:rPr>
                            <m:t>𝑥</m:t>
                          </m:r>
                          <m:r>
                            <a:rPr lang="en-US" b="0" i="1" smtClean="0">
                              <a:latin typeface="Cambria Math"/>
                              <a:ea typeface="Cambria Math"/>
                              <a:cs typeface="Arial" charset="0"/>
                            </a:rPr>
                            <m:t>,</m:t>
                          </m:r>
                          <m:r>
                            <a:rPr lang="en-US" b="0" i="1" smtClean="0">
                              <a:latin typeface="Cambria Math"/>
                              <a:ea typeface="Cambria Math"/>
                              <a:cs typeface="Arial" charset="0"/>
                            </a:rPr>
                            <m:t>𝑦</m:t>
                          </m:r>
                        </m:e>
                      </m:d>
                      <m:r>
                        <a:rPr lang="en-US" b="0" i="1" smtClean="0">
                          <a:latin typeface="Cambria Math"/>
                          <a:ea typeface="Cambria Math"/>
                          <a:cs typeface="Arial" charset="0"/>
                        </a:rPr>
                        <m:t>=</m:t>
                      </m:r>
                      <m:d>
                        <m:dPr>
                          <m:ctrlPr>
                            <a:rPr lang="en-US" b="0" i="1" smtClean="0">
                              <a:latin typeface="Cambria Math" panose="02040503050406030204" pitchFamily="18" charset="0"/>
                              <a:ea typeface="Cambria Math"/>
                              <a:cs typeface="Arial" charset="0"/>
                            </a:rPr>
                          </m:ctrlPr>
                        </m:dPr>
                        <m:e>
                          <m:r>
                            <a:rPr lang="en-US" b="0" i="1" smtClean="0">
                              <a:latin typeface="Cambria Math"/>
                              <a:ea typeface="Cambria Math"/>
                              <a:cs typeface="Arial" charset="0"/>
                            </a:rPr>
                            <m:t>𝑋</m:t>
                          </m:r>
                          <m:r>
                            <a:rPr lang="en-US" b="0" i="1" smtClean="0">
                              <a:latin typeface="Cambria Math"/>
                              <a:ea typeface="Cambria Math"/>
                              <a:cs typeface="Arial" charset="0"/>
                            </a:rPr>
                            <m:t>,</m:t>
                          </m:r>
                          <m:r>
                            <a:rPr lang="en-US" b="0" i="1" smtClean="0">
                              <a:latin typeface="Cambria Math"/>
                              <a:ea typeface="Cambria Math"/>
                              <a:cs typeface="Arial" charset="0"/>
                            </a:rPr>
                            <m:t>𝑌</m:t>
                          </m:r>
                        </m:e>
                      </m:d>
                    </m:oMath>
                  </m:oMathPara>
                </a14:m>
                <a:endParaRPr lang="en-US" b="0" dirty="0">
                  <a:latin typeface="Arial" charset="0"/>
                  <a:ea typeface="Cambria Math"/>
                  <a:cs typeface="Arial" charset="0"/>
                </a:endParaRPr>
              </a:p>
              <a:p>
                <a:endParaRPr lang="en-US" b="0" dirty="0">
                  <a:latin typeface="Arial" charset="0"/>
                  <a:ea typeface="Cambria Math"/>
                  <a:cs typeface="Arial"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pitchFamily="18" charset="0"/>
                          <a:cs typeface="Arial" charset="0"/>
                        </a:rPr>
                        <m:t>𝑋</m:t>
                      </m:r>
                      <m:r>
                        <a:rPr lang="en-US" b="0" i="1" smtClean="0">
                          <a:latin typeface="Cambria Math"/>
                          <a:ea typeface="Cambria Math" pitchFamily="18" charset="0"/>
                          <a:cs typeface="Arial" charset="0"/>
                        </a:rPr>
                        <m:t>=</m:t>
                      </m:r>
                      <m:f>
                        <m:fPr>
                          <m:ctrlPr>
                            <a:rPr lang="en-US" i="1">
                              <a:latin typeface="Cambria Math" panose="02040503050406030204" pitchFamily="18" charset="0"/>
                              <a:ea typeface="Cambria Math"/>
                              <a:cs typeface="Arial" charset="0"/>
                            </a:rPr>
                          </m:ctrlPr>
                        </m:fPr>
                        <m:num>
                          <m:sSup>
                            <m:sSupPr>
                              <m:ctrlPr>
                                <a:rPr lang="en-US" i="1">
                                  <a:latin typeface="Cambria Math" panose="02040503050406030204" pitchFamily="18" charset="0"/>
                                  <a:ea typeface="Cambria Math"/>
                                  <a:cs typeface="Arial" charset="0"/>
                                </a:rPr>
                              </m:ctrlPr>
                            </m:sSupPr>
                            <m:e>
                              <m:r>
                                <a:rPr lang="en-US" i="1">
                                  <a:latin typeface="Cambria Math"/>
                                  <a:ea typeface="Cambria Math"/>
                                  <a:cs typeface="Arial" charset="0"/>
                                </a:rPr>
                                <m:t>𝑥</m:t>
                              </m:r>
                            </m:e>
                            <m:sup>
                              <m:r>
                                <a:rPr lang="en-US" i="1">
                                  <a:latin typeface="Cambria Math"/>
                                  <a:ea typeface="Cambria Math"/>
                                  <a:cs typeface="Arial" charset="0"/>
                                </a:rPr>
                                <m:t>5</m:t>
                              </m:r>
                            </m:sup>
                          </m:sSup>
                          <m:r>
                            <a:rPr lang="en-US" i="1">
                              <a:latin typeface="Cambria Math"/>
                              <a:ea typeface="Cambria Math"/>
                              <a:cs typeface="Arial" charset="0"/>
                            </a:rPr>
                            <m:t>−60</m:t>
                          </m:r>
                          <m:sSup>
                            <m:sSupPr>
                              <m:ctrlPr>
                                <a:rPr lang="en-US" i="1">
                                  <a:latin typeface="Cambria Math" panose="02040503050406030204" pitchFamily="18" charset="0"/>
                                  <a:ea typeface="Cambria Math"/>
                                  <a:cs typeface="Arial" charset="0"/>
                                </a:rPr>
                              </m:ctrlPr>
                            </m:sSupPr>
                            <m:e>
                              <m:r>
                                <a:rPr lang="en-US" i="1">
                                  <a:latin typeface="Cambria Math"/>
                                  <a:ea typeface="Cambria Math"/>
                                  <a:cs typeface="Arial" charset="0"/>
                                </a:rPr>
                                <m:t>𝑥</m:t>
                              </m:r>
                            </m:e>
                            <m:sup>
                              <m:r>
                                <a:rPr lang="en-US" i="1">
                                  <a:latin typeface="Cambria Math"/>
                                  <a:ea typeface="Cambria Math"/>
                                  <a:cs typeface="Arial" charset="0"/>
                                </a:rPr>
                                <m:t>4</m:t>
                              </m:r>
                            </m:sup>
                          </m:sSup>
                          <m:r>
                            <a:rPr lang="en-US" i="1">
                              <a:latin typeface="Cambria Math"/>
                              <a:ea typeface="Cambria Math"/>
                              <a:cs typeface="Arial" charset="0"/>
                            </a:rPr>
                            <m:t>+1350</m:t>
                          </m:r>
                          <m:sSup>
                            <m:sSupPr>
                              <m:ctrlPr>
                                <a:rPr lang="en-US" i="1">
                                  <a:latin typeface="Cambria Math" panose="02040503050406030204" pitchFamily="18" charset="0"/>
                                  <a:ea typeface="Cambria Math"/>
                                  <a:cs typeface="Arial" charset="0"/>
                                </a:rPr>
                              </m:ctrlPr>
                            </m:sSupPr>
                            <m:e>
                              <m:r>
                                <a:rPr lang="en-US" i="1">
                                  <a:latin typeface="Cambria Math"/>
                                  <a:ea typeface="Cambria Math"/>
                                  <a:cs typeface="Arial" charset="0"/>
                                </a:rPr>
                                <m:t>𝑥</m:t>
                              </m:r>
                            </m:e>
                            <m:sup>
                              <m:r>
                                <a:rPr lang="en-US" i="1">
                                  <a:latin typeface="Cambria Math"/>
                                  <a:ea typeface="Cambria Math"/>
                                  <a:cs typeface="Arial" charset="0"/>
                                </a:rPr>
                                <m:t>3</m:t>
                              </m:r>
                            </m:sup>
                          </m:sSup>
                          <m:r>
                            <a:rPr lang="en-US" i="1">
                              <a:latin typeface="Cambria Math"/>
                              <a:ea typeface="Cambria Math"/>
                              <a:cs typeface="Arial" charset="0"/>
                            </a:rPr>
                            <m:t>+1347300</m:t>
                          </m:r>
                          <m:sSup>
                            <m:sSupPr>
                              <m:ctrlPr>
                                <a:rPr lang="en-US" i="1">
                                  <a:latin typeface="Cambria Math" panose="02040503050406030204" pitchFamily="18" charset="0"/>
                                  <a:ea typeface="Cambria Math"/>
                                  <a:cs typeface="Arial" charset="0"/>
                                </a:rPr>
                              </m:ctrlPr>
                            </m:sSupPr>
                            <m:e>
                              <m:r>
                                <a:rPr lang="en-US" i="1">
                                  <a:latin typeface="Cambria Math"/>
                                  <a:ea typeface="Cambria Math"/>
                                  <a:cs typeface="Arial" charset="0"/>
                                </a:rPr>
                                <m:t>𝑥</m:t>
                              </m:r>
                            </m:e>
                            <m:sup>
                              <m:r>
                                <a:rPr lang="en-US" i="1">
                                  <a:latin typeface="Cambria Math"/>
                                  <a:ea typeface="Cambria Math"/>
                                  <a:cs typeface="Arial" charset="0"/>
                                </a:rPr>
                                <m:t>2</m:t>
                              </m:r>
                            </m:sup>
                          </m:sSup>
                          <m:r>
                            <a:rPr lang="en-US" i="1">
                              <a:latin typeface="Cambria Math"/>
                              <a:ea typeface="Cambria Math"/>
                              <a:cs typeface="Arial" charset="0"/>
                            </a:rPr>
                            <m:t>−82763775</m:t>
                          </m:r>
                          <m:r>
                            <a:rPr lang="en-US" i="1">
                              <a:latin typeface="Cambria Math"/>
                              <a:ea typeface="Cambria Math"/>
                              <a:cs typeface="Arial" charset="0"/>
                            </a:rPr>
                            <m:t>𝑥</m:t>
                          </m:r>
                          <m:r>
                            <a:rPr lang="en-US" i="1">
                              <a:latin typeface="Cambria Math"/>
                              <a:ea typeface="Cambria Math"/>
                              <a:cs typeface="Arial" charset="0"/>
                            </a:rPr>
                            <m:t>+1565892000</m:t>
                          </m:r>
                        </m:num>
                        <m:den>
                          <m:sSup>
                            <m:sSupPr>
                              <m:ctrlPr>
                                <a:rPr lang="en-US" i="1">
                                  <a:latin typeface="Cambria Math" panose="02040503050406030204" pitchFamily="18" charset="0"/>
                                  <a:ea typeface="Cambria Math"/>
                                  <a:cs typeface="Arial" charset="0"/>
                                </a:rPr>
                              </m:ctrlPr>
                            </m:sSupPr>
                            <m:e>
                              <m:d>
                                <m:dPr>
                                  <m:ctrlPr>
                                    <a:rPr lang="en-US" i="1">
                                      <a:latin typeface="Cambria Math" panose="02040503050406030204" pitchFamily="18" charset="0"/>
                                      <a:ea typeface="Cambria Math"/>
                                      <a:cs typeface="Arial" charset="0"/>
                                    </a:rPr>
                                  </m:ctrlPr>
                                </m:dPr>
                                <m:e>
                                  <m:r>
                                    <a:rPr lang="en-US" i="1">
                                      <a:latin typeface="Cambria Math"/>
                                      <a:ea typeface="Cambria Math"/>
                                      <a:cs typeface="Arial" charset="0"/>
                                    </a:rPr>
                                    <m:t>𝑥</m:t>
                                  </m:r>
                                  <m:r>
                                    <a:rPr lang="en-US" i="1">
                                      <a:latin typeface="Cambria Math"/>
                                      <a:ea typeface="Cambria Math"/>
                                      <a:cs typeface="Arial" charset="0"/>
                                    </a:rPr>
                                    <m:t>+21</m:t>
                                  </m:r>
                                </m:e>
                              </m:d>
                            </m:e>
                            <m:sup>
                              <m:r>
                                <a:rPr lang="en-US" i="1">
                                  <a:latin typeface="Cambria Math"/>
                                  <a:ea typeface="Cambria Math"/>
                                  <a:cs typeface="Arial" charset="0"/>
                                </a:rPr>
                                <m:t>2</m:t>
                              </m:r>
                            </m:sup>
                          </m:sSup>
                          <m:sSup>
                            <m:sSupPr>
                              <m:ctrlPr>
                                <a:rPr lang="en-US" i="1">
                                  <a:latin typeface="Cambria Math" panose="02040503050406030204" pitchFamily="18" charset="0"/>
                                  <a:ea typeface="Cambria Math"/>
                                  <a:cs typeface="Arial" charset="0"/>
                                </a:rPr>
                              </m:ctrlPr>
                            </m:sSupPr>
                            <m:e>
                              <m:d>
                                <m:dPr>
                                  <m:ctrlPr>
                                    <a:rPr lang="en-US" i="1">
                                      <a:latin typeface="Cambria Math" panose="02040503050406030204" pitchFamily="18" charset="0"/>
                                      <a:ea typeface="Cambria Math"/>
                                      <a:cs typeface="Arial" charset="0"/>
                                    </a:rPr>
                                  </m:ctrlPr>
                                </m:dPr>
                                <m:e>
                                  <m:r>
                                    <a:rPr lang="en-US" i="1">
                                      <a:latin typeface="Cambria Math"/>
                                      <a:ea typeface="Cambria Math"/>
                                      <a:cs typeface="Arial" charset="0"/>
                                    </a:rPr>
                                    <m:t>𝑥</m:t>
                                  </m:r>
                                  <m:r>
                                    <a:rPr lang="en-US" i="1">
                                      <a:latin typeface="Cambria Math"/>
                                      <a:ea typeface="Cambria Math"/>
                                      <a:cs typeface="Arial" charset="0"/>
                                    </a:rPr>
                                    <m:t>−51</m:t>
                                  </m:r>
                                </m:e>
                              </m:d>
                            </m:e>
                            <m:sup>
                              <m:r>
                                <a:rPr lang="en-US" i="1">
                                  <a:latin typeface="Cambria Math"/>
                                  <a:ea typeface="Cambria Math"/>
                                  <a:cs typeface="Arial" charset="0"/>
                                </a:rPr>
                                <m:t>2</m:t>
                              </m:r>
                            </m:sup>
                          </m:sSup>
                        </m:den>
                      </m:f>
                    </m:oMath>
                  </m:oMathPara>
                </a14:m>
                <a:endParaRPr lang="en-US" dirty="0">
                  <a:latin typeface="Arial" charset="0"/>
                  <a:ea typeface="Cambria Math" pitchFamily="18" charset="0"/>
                  <a:cs typeface="Arial"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pitchFamily="18" charset="0"/>
                          <a:cs typeface="Arial" charset="0"/>
                        </a:rPr>
                        <m:t>𝑌</m:t>
                      </m:r>
                      <m:r>
                        <a:rPr lang="en-US" b="0" i="1" smtClean="0">
                          <a:latin typeface="Cambria Math"/>
                          <a:ea typeface="Cambria Math" pitchFamily="18" charset="0"/>
                          <a:cs typeface="Arial" charset="0"/>
                        </a:rPr>
                        <m:t>=</m:t>
                      </m:r>
                      <m:r>
                        <a:rPr lang="en-US" i="1">
                          <a:latin typeface="Cambria Math"/>
                          <a:ea typeface="Cambria Math"/>
                          <a:cs typeface="Arial" charset="0"/>
                        </a:rPr>
                        <m:t>𝑦</m:t>
                      </m:r>
                      <m:f>
                        <m:fPr>
                          <m:ctrlPr>
                            <a:rPr lang="en-US" i="1">
                              <a:latin typeface="Cambria Math" panose="02040503050406030204" pitchFamily="18" charset="0"/>
                              <a:ea typeface="Cambria Math"/>
                              <a:cs typeface="Arial" charset="0"/>
                            </a:rPr>
                          </m:ctrlPr>
                        </m:fPr>
                        <m:num>
                          <m:r>
                            <a:rPr lang="en-US" i="1">
                              <a:latin typeface="Cambria Math"/>
                              <a:ea typeface="Cambria Math"/>
                              <a:cs typeface="Arial" charset="0"/>
                            </a:rPr>
                            <m:t>(</m:t>
                          </m:r>
                          <m:sSup>
                            <m:sSupPr>
                              <m:ctrlPr>
                                <a:rPr lang="en-US" i="1">
                                  <a:latin typeface="Cambria Math" panose="02040503050406030204" pitchFamily="18" charset="0"/>
                                  <a:ea typeface="Cambria Math"/>
                                  <a:cs typeface="Arial" charset="0"/>
                                </a:rPr>
                              </m:ctrlPr>
                            </m:sSupPr>
                            <m:e>
                              <m:r>
                                <a:rPr lang="en-US" i="1">
                                  <a:latin typeface="Cambria Math"/>
                                  <a:ea typeface="Cambria Math"/>
                                  <a:cs typeface="Arial" charset="0"/>
                                </a:rPr>
                                <m:t>𝑥</m:t>
                              </m:r>
                            </m:e>
                            <m:sup>
                              <m:r>
                                <a:rPr lang="en-US" i="1">
                                  <a:latin typeface="Cambria Math"/>
                                  <a:ea typeface="Cambria Math"/>
                                  <a:cs typeface="Arial" charset="0"/>
                                </a:rPr>
                                <m:t>3</m:t>
                              </m:r>
                            </m:sup>
                          </m:sSup>
                          <m:r>
                            <a:rPr lang="en-US" i="1">
                              <a:latin typeface="Cambria Math"/>
                              <a:ea typeface="Cambria Math"/>
                              <a:cs typeface="Arial" charset="0"/>
                            </a:rPr>
                            <m:t>−225</m:t>
                          </m:r>
                          <m:sSup>
                            <m:sSupPr>
                              <m:ctrlPr>
                                <a:rPr lang="en-US" i="1">
                                  <a:latin typeface="Cambria Math" panose="02040503050406030204" pitchFamily="18" charset="0"/>
                                  <a:ea typeface="Cambria Math"/>
                                  <a:cs typeface="Arial" charset="0"/>
                                </a:rPr>
                              </m:ctrlPr>
                            </m:sSupPr>
                            <m:e>
                              <m:r>
                                <a:rPr lang="en-US" i="1">
                                  <a:latin typeface="Cambria Math"/>
                                  <a:ea typeface="Cambria Math"/>
                                  <a:cs typeface="Arial" charset="0"/>
                                </a:rPr>
                                <m:t>𝑥</m:t>
                              </m:r>
                            </m:e>
                            <m:sup>
                              <m:r>
                                <a:rPr lang="en-US" i="1">
                                  <a:latin typeface="Cambria Math"/>
                                  <a:ea typeface="Cambria Math"/>
                                  <a:cs typeface="Arial" charset="0"/>
                                </a:rPr>
                                <m:t>2</m:t>
                              </m:r>
                            </m:sup>
                          </m:sSup>
                          <m:r>
                            <a:rPr lang="en-US" i="1">
                              <a:latin typeface="Cambria Math"/>
                              <a:ea typeface="Cambria Math"/>
                              <a:cs typeface="Arial" charset="0"/>
                            </a:rPr>
                            <m:t>+12555</m:t>
                          </m:r>
                          <m:r>
                            <a:rPr lang="en-US" i="1">
                              <a:latin typeface="Cambria Math"/>
                              <a:ea typeface="Cambria Math"/>
                              <a:cs typeface="Arial" charset="0"/>
                            </a:rPr>
                            <m:t>𝑥</m:t>
                          </m:r>
                          <m:r>
                            <a:rPr lang="en-US" i="1">
                              <a:latin typeface="Cambria Math"/>
                              <a:ea typeface="Cambria Math"/>
                              <a:cs typeface="Arial" charset="0"/>
                            </a:rPr>
                            <m:t>−374355)(</m:t>
                          </m:r>
                          <m:sSup>
                            <m:sSupPr>
                              <m:ctrlPr>
                                <a:rPr lang="en-US" i="1">
                                  <a:latin typeface="Cambria Math" panose="02040503050406030204" pitchFamily="18" charset="0"/>
                                  <a:ea typeface="Cambria Math"/>
                                  <a:cs typeface="Arial" charset="0"/>
                                </a:rPr>
                              </m:ctrlPr>
                            </m:sSupPr>
                            <m:e>
                              <m:r>
                                <a:rPr lang="en-US" i="1">
                                  <a:latin typeface="Cambria Math"/>
                                  <a:ea typeface="Cambria Math"/>
                                  <a:cs typeface="Arial" charset="0"/>
                                </a:rPr>
                                <m:t>𝑥</m:t>
                              </m:r>
                            </m:e>
                            <m:sup>
                              <m:r>
                                <a:rPr lang="en-US" i="1">
                                  <a:latin typeface="Cambria Math"/>
                                  <a:ea typeface="Cambria Math"/>
                                  <a:cs typeface="Arial" charset="0"/>
                                </a:rPr>
                                <m:t>3</m:t>
                              </m:r>
                            </m:sup>
                          </m:sSup>
                          <m:r>
                            <a:rPr lang="en-US" i="1">
                              <a:latin typeface="Cambria Math"/>
                              <a:ea typeface="Cambria Math"/>
                              <a:cs typeface="Arial" charset="0"/>
                            </a:rPr>
                            <m:t>+135</m:t>
                          </m:r>
                          <m:sSup>
                            <m:sSupPr>
                              <m:ctrlPr>
                                <a:rPr lang="en-US" i="1">
                                  <a:latin typeface="Cambria Math" panose="02040503050406030204" pitchFamily="18" charset="0"/>
                                  <a:ea typeface="Cambria Math"/>
                                  <a:cs typeface="Arial" charset="0"/>
                                </a:rPr>
                              </m:ctrlPr>
                            </m:sSupPr>
                            <m:e>
                              <m:r>
                                <a:rPr lang="en-US" i="1">
                                  <a:latin typeface="Cambria Math"/>
                                  <a:ea typeface="Cambria Math"/>
                                  <a:cs typeface="Arial" charset="0"/>
                                </a:rPr>
                                <m:t>𝑥</m:t>
                              </m:r>
                            </m:e>
                            <m:sup>
                              <m:r>
                                <a:rPr lang="en-US" i="1">
                                  <a:latin typeface="Cambria Math"/>
                                  <a:ea typeface="Cambria Math"/>
                                  <a:cs typeface="Arial" charset="0"/>
                                </a:rPr>
                                <m:t>2</m:t>
                              </m:r>
                            </m:sup>
                          </m:sSup>
                          <m:r>
                            <a:rPr lang="en-US" i="1">
                              <a:latin typeface="Cambria Math"/>
                              <a:ea typeface="Cambria Math"/>
                              <a:cs typeface="Arial" charset="0"/>
                            </a:rPr>
                            <m:t>+14715</m:t>
                          </m:r>
                          <m:r>
                            <a:rPr lang="en-US" i="1">
                              <a:latin typeface="Cambria Math"/>
                              <a:ea typeface="Cambria Math"/>
                              <a:cs typeface="Arial" charset="0"/>
                            </a:rPr>
                            <m:t>𝑥</m:t>
                          </m:r>
                          <m:r>
                            <a:rPr lang="en-US" i="1">
                              <a:latin typeface="Cambria Math"/>
                              <a:ea typeface="Cambria Math"/>
                              <a:cs typeface="Arial" charset="0"/>
                            </a:rPr>
                            <m:t>−487755)</m:t>
                          </m:r>
                        </m:num>
                        <m:den>
                          <m:sSup>
                            <m:sSupPr>
                              <m:ctrlPr>
                                <a:rPr lang="en-US" i="1">
                                  <a:latin typeface="Cambria Math" panose="02040503050406030204" pitchFamily="18" charset="0"/>
                                  <a:ea typeface="Cambria Math"/>
                                  <a:cs typeface="Arial" charset="0"/>
                                </a:rPr>
                              </m:ctrlPr>
                            </m:sSupPr>
                            <m:e>
                              <m:d>
                                <m:dPr>
                                  <m:ctrlPr>
                                    <a:rPr lang="en-US" i="1">
                                      <a:latin typeface="Cambria Math" panose="02040503050406030204" pitchFamily="18" charset="0"/>
                                      <a:ea typeface="Cambria Math"/>
                                      <a:cs typeface="Arial" charset="0"/>
                                    </a:rPr>
                                  </m:ctrlPr>
                                </m:dPr>
                                <m:e>
                                  <m:r>
                                    <a:rPr lang="en-US" i="1">
                                      <a:latin typeface="Cambria Math"/>
                                      <a:ea typeface="Cambria Math"/>
                                      <a:cs typeface="Arial" charset="0"/>
                                    </a:rPr>
                                    <m:t>𝑥</m:t>
                                  </m:r>
                                  <m:r>
                                    <a:rPr lang="en-US" i="1">
                                      <a:latin typeface="Cambria Math"/>
                                      <a:ea typeface="Cambria Math"/>
                                      <a:cs typeface="Arial" charset="0"/>
                                    </a:rPr>
                                    <m:t>+21</m:t>
                                  </m:r>
                                </m:e>
                              </m:d>
                            </m:e>
                            <m:sup>
                              <m:r>
                                <a:rPr lang="en-US" i="1">
                                  <a:latin typeface="Cambria Math"/>
                                  <a:ea typeface="Cambria Math"/>
                                  <a:cs typeface="Arial" charset="0"/>
                                </a:rPr>
                                <m:t>3</m:t>
                              </m:r>
                            </m:sup>
                          </m:sSup>
                          <m:sSup>
                            <m:sSupPr>
                              <m:ctrlPr>
                                <a:rPr lang="en-US" i="1">
                                  <a:latin typeface="Cambria Math" panose="02040503050406030204" pitchFamily="18" charset="0"/>
                                  <a:ea typeface="Cambria Math"/>
                                  <a:cs typeface="Arial" charset="0"/>
                                </a:rPr>
                              </m:ctrlPr>
                            </m:sSupPr>
                            <m:e>
                              <m:d>
                                <m:dPr>
                                  <m:ctrlPr>
                                    <a:rPr lang="en-US" i="1">
                                      <a:latin typeface="Cambria Math" panose="02040503050406030204" pitchFamily="18" charset="0"/>
                                      <a:ea typeface="Cambria Math"/>
                                      <a:cs typeface="Arial" charset="0"/>
                                    </a:rPr>
                                  </m:ctrlPr>
                                </m:dPr>
                                <m:e>
                                  <m:r>
                                    <a:rPr lang="en-US" i="1">
                                      <a:latin typeface="Cambria Math"/>
                                      <a:ea typeface="Cambria Math"/>
                                      <a:cs typeface="Arial" charset="0"/>
                                    </a:rPr>
                                    <m:t>𝑥</m:t>
                                  </m:r>
                                  <m:r>
                                    <a:rPr lang="en-US" i="1">
                                      <a:latin typeface="Cambria Math"/>
                                      <a:ea typeface="Cambria Math"/>
                                      <a:cs typeface="Arial" charset="0"/>
                                    </a:rPr>
                                    <m:t>−51</m:t>
                                  </m:r>
                                </m:e>
                              </m:d>
                            </m:e>
                            <m:sup>
                              <m:r>
                                <a:rPr lang="en-US" i="1">
                                  <a:latin typeface="Cambria Math"/>
                                  <a:ea typeface="Cambria Math"/>
                                  <a:cs typeface="Arial" charset="0"/>
                                </a:rPr>
                                <m:t>3</m:t>
                              </m:r>
                            </m:sup>
                          </m:sSup>
                        </m:den>
                      </m:f>
                    </m:oMath>
                  </m:oMathPara>
                </a14:m>
                <a:endParaRPr lang="en-US" dirty="0">
                  <a:latin typeface="Arial" charset="0"/>
                  <a:ea typeface="Cambria Math"/>
                  <a:cs typeface="Arial" charset="0"/>
                </a:endParaRPr>
              </a:p>
              <a:p>
                <a:endParaRPr lang="en-US" dirty="0">
                  <a:latin typeface="Arial" charset="0"/>
                  <a:ea typeface="Cambria Math" pitchFamily="18" charset="0"/>
                  <a:cs typeface="Arial" charset="0"/>
                </a:endParaRPr>
              </a:p>
              <a:p>
                <a:r>
                  <a:rPr lang="en-US" dirty="0">
                    <a:latin typeface="Arial" charset="0"/>
                    <a:ea typeface="Cambria Math" pitchFamily="18" charset="0"/>
                    <a:cs typeface="Arial" charset="0"/>
                  </a:rPr>
                  <a:t>The isogeny </a:t>
                </a:r>
                <a14:m>
                  <m:oMath xmlns:m="http://schemas.openxmlformats.org/officeDocument/2006/math">
                    <m:r>
                      <a:rPr lang="en-US" i="1" smtClean="0">
                        <a:latin typeface="Cambria Math"/>
                        <a:ea typeface="Cambria Math"/>
                        <a:cs typeface="Arial" charset="0"/>
                      </a:rPr>
                      <m:t>𝜑</m:t>
                    </m:r>
                  </m:oMath>
                </a14:m>
                <a:r>
                  <a:rPr lang="en-US" dirty="0">
                    <a:latin typeface="Arial" charset="0"/>
                    <a:ea typeface="Cambria Math" pitchFamily="18" charset="0"/>
                    <a:cs typeface="Arial" charset="0"/>
                  </a:rPr>
                  <a:t> is a 5-isogeny to the curve</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itchFamily="18" charset="0"/>
                              <a:cs typeface="Arial" charset="0"/>
                            </a:rPr>
                          </m:ctrlPr>
                        </m:sSupPr>
                        <m:e>
                          <m:r>
                            <a:rPr lang="en-US" b="0" i="1" smtClean="0">
                              <a:latin typeface="Cambria Math"/>
                              <a:ea typeface="Cambria Math" pitchFamily="18" charset="0"/>
                              <a:cs typeface="Arial" charset="0"/>
                            </a:rPr>
                            <m:t>𝑦</m:t>
                          </m:r>
                        </m:e>
                        <m:sup>
                          <m:r>
                            <a:rPr lang="en-US" b="0" i="1" smtClean="0">
                              <a:latin typeface="Cambria Math"/>
                              <a:ea typeface="Cambria Math" pitchFamily="18" charset="0"/>
                              <a:cs typeface="Arial" charset="0"/>
                            </a:rPr>
                            <m:t>2</m:t>
                          </m:r>
                        </m:sup>
                      </m:sSup>
                      <m:r>
                        <a:rPr lang="en-US" b="0" i="1" smtClean="0">
                          <a:latin typeface="Cambria Math"/>
                          <a:ea typeface="Cambria Math" pitchFamily="18" charset="0"/>
                          <a:cs typeface="Arial" charset="0"/>
                        </a:rPr>
                        <m:t>=</m:t>
                      </m:r>
                      <m:sSup>
                        <m:sSupPr>
                          <m:ctrlPr>
                            <a:rPr lang="en-US" b="0" i="1" smtClean="0">
                              <a:latin typeface="Cambria Math" panose="02040503050406030204" pitchFamily="18" charset="0"/>
                              <a:ea typeface="Cambria Math" pitchFamily="18" charset="0"/>
                              <a:cs typeface="Arial" charset="0"/>
                            </a:rPr>
                          </m:ctrlPr>
                        </m:sSupPr>
                        <m:e>
                          <m:r>
                            <a:rPr lang="en-US" b="0" i="1" smtClean="0">
                              <a:latin typeface="Cambria Math"/>
                              <a:ea typeface="Cambria Math" pitchFamily="18" charset="0"/>
                              <a:cs typeface="Arial" charset="0"/>
                            </a:rPr>
                            <m:t>𝑥</m:t>
                          </m:r>
                        </m:e>
                        <m:sup>
                          <m:r>
                            <a:rPr lang="en-US" b="0" i="1" smtClean="0">
                              <a:latin typeface="Cambria Math"/>
                              <a:ea typeface="Cambria Math" pitchFamily="18" charset="0"/>
                              <a:cs typeface="Arial" charset="0"/>
                            </a:rPr>
                            <m:t>3</m:t>
                          </m:r>
                        </m:sup>
                      </m:sSup>
                      <m:r>
                        <a:rPr lang="en-US" b="0" i="1" smtClean="0">
                          <a:latin typeface="Cambria Math"/>
                          <a:ea typeface="Cambria Math" pitchFamily="18" charset="0"/>
                          <a:cs typeface="Arial" charset="0"/>
                        </a:rPr>
                        <m:t>−16875</m:t>
                      </m:r>
                      <m:r>
                        <a:rPr lang="en-US" b="0" i="1" smtClean="0">
                          <a:latin typeface="Cambria Math"/>
                          <a:ea typeface="Cambria Math" pitchFamily="18" charset="0"/>
                          <a:cs typeface="Arial" charset="0"/>
                        </a:rPr>
                        <m:t>𝑥</m:t>
                      </m:r>
                      <m:r>
                        <a:rPr lang="en-US" b="0" i="1" smtClean="0">
                          <a:latin typeface="Cambria Math"/>
                          <a:ea typeface="Cambria Math" pitchFamily="18" charset="0"/>
                          <a:cs typeface="Arial" charset="0"/>
                        </a:rPr>
                        <m:t>−9956250.</m:t>
                      </m:r>
                    </m:oMath>
                  </m:oMathPara>
                </a14:m>
                <a:endParaRPr lang="en-US" dirty="0">
                  <a:latin typeface="Arial" charset="0"/>
                  <a:ea typeface="Cambria Math" pitchFamily="18" charset="0"/>
                  <a:cs typeface="Arial"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361" b="-1261"/>
                </a:stretch>
              </a:blipFill>
            </p:spPr>
            <p:txBody>
              <a:bodyPr/>
              <a:lstStyle/>
              <a:p>
                <a:r>
                  <a:rPr lang="en-US">
                    <a:noFill/>
                  </a:rPr>
                  <a:t> </a:t>
                </a:r>
              </a:p>
            </p:txBody>
          </p:sp>
        </mc:Fallback>
      </mc:AlternateContent>
    </p:spTree>
    <p:extLst>
      <p:ext uri="{BB962C8B-B14F-4D97-AF65-F5344CB8AC3E}">
        <p14:creationId xmlns:p14="http://schemas.microsoft.com/office/powerpoint/2010/main" val="73552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Supersingularity</a:t>
            </a:r>
            <a:r>
              <a:rPr lang="en-US" dirty="0"/>
              <a:t> and isogenies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latin typeface="Calibri" panose="020F0502020204030204" pitchFamily="34" charset="0"/>
                    <a:ea typeface="Cambria Math" panose="02040503050406030204" pitchFamily="18" charset="0"/>
                  </a:rPr>
                  <a:t>Supersingular </a:t>
                </a:r>
                <a:r>
                  <a:rPr lang="en-US" dirty="0">
                    <a:ea typeface="Cambria Math" panose="02040503050406030204" pitchFamily="18" charset="0"/>
                  </a:rPr>
                  <a:t>curves</a:t>
                </a:r>
                <a:r>
                  <a:rPr lang="en-US" dirty="0">
                    <a:latin typeface="Calibri" panose="020F0502020204030204" pitchFamily="34" charset="0"/>
                    <a:ea typeface="Cambria Math" panose="02040503050406030204" pitchFamily="18" charset="0"/>
                  </a:rPr>
                  <a:t> are all defined over </a:t>
                </a:r>
                <a14:m>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𝔽</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2</m:t>
                            </m:r>
                          </m:sup>
                        </m:sSup>
                      </m:sub>
                      <m:sup>
                        <m:r>
                          <a:rPr lang="en-US" b="0" i="1" smtClean="0">
                            <a:latin typeface="Cambria Math" panose="02040503050406030204" pitchFamily="18" charset="0"/>
                            <a:ea typeface="Cambria Math" panose="02040503050406030204" pitchFamily="18" charset="0"/>
                          </a:rPr>
                          <m:t> </m:t>
                        </m:r>
                      </m:sup>
                    </m:sSubSup>
                  </m:oMath>
                </a14:m>
                <a:endParaRPr lang="en-US" dirty="0">
                  <a:latin typeface="Calibri" panose="020F0502020204030204" pitchFamily="34" charset="0"/>
                  <a:ea typeface="Cambria Math" panose="02040503050406030204" pitchFamily="18" charset="0"/>
                </a:endParaRPr>
              </a:p>
              <a:p>
                <a:r>
                  <a:rPr lang="en-US" dirty="0"/>
                  <a:t>For every prime </a:t>
                </a:r>
                <a14:m>
                  <m:oMath xmlns:m="http://schemas.openxmlformats.org/officeDocument/2006/math">
                    <m:r>
                      <a:rPr lang="en-US"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ea typeface="Cambria Math" panose="02040503050406030204" pitchFamily="18" charset="0"/>
                      </a:rPr>
                      <m:t>𝑝</m:t>
                    </m:r>
                  </m:oMath>
                </a14:m>
                <a:r>
                  <a:rPr lang="en-US" dirty="0"/>
                  <a:t>, there exist </a:t>
                </a:r>
                <a14:m>
                  <m:oMath xmlns:m="http://schemas.openxmlformats.org/officeDocument/2006/math">
                    <m:r>
                      <a:rPr lang="en-US"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ea typeface="Cambria Math" panose="02040503050406030204" pitchFamily="18" charset="0"/>
                      </a:rPr>
                      <m:t>+1</m:t>
                    </m:r>
                  </m:oMath>
                </a14:m>
                <a:r>
                  <a:rPr lang="en-US" dirty="0"/>
                  <a:t> isogenies of degree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 from supersingular </a:t>
                </a:r>
                <a:r>
                  <a:rPr lang="en-US" i="1" dirty="0"/>
                  <a:t>E</a:t>
                </a:r>
              </a:p>
              <a:p>
                <a:pPr lvl="1"/>
                <a:r>
                  <a:rPr lang="en-US" dirty="0"/>
                  <a:t>For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oMath>
                </a14:m>
                <a:r>
                  <a:rPr lang="en-US" dirty="0"/>
                  <a:t>, there are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(ℓ+1)</m:t>
                    </m:r>
                  </m:oMath>
                </a14:m>
                <a:r>
                  <a:rPr lang="en-US" dirty="0"/>
                  <a:t> isogenies of degree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oMath>
                </a14:m>
                <a:endParaRPr lang="en-US" dirty="0"/>
              </a:p>
              <a:p>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-torsion of </a:t>
                </a:r>
                <a:r>
                  <a:rPr lang="en-US" i="1" dirty="0"/>
                  <a:t>E</a:t>
                </a:r>
                <a:r>
                  <a:rPr lang="en-US" dirty="0"/>
                  <a:t>, denoted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ℓ</m:t>
                        </m:r>
                      </m:e>
                    </m:d>
                    <m:r>
                      <a:rPr lang="en-US" b="0" i="1" smtClean="0">
                        <a:latin typeface="Cambria Math" panose="02040503050406030204" pitchFamily="18" charset="0"/>
                        <a:ea typeface="Cambria Math" panose="02040503050406030204" pitchFamily="18" charset="0"/>
                      </a:rPr>
                      <m:t>,</m:t>
                    </m:r>
                  </m:oMath>
                </a14:m>
                <a:r>
                  <a:rPr lang="en-US" dirty="0"/>
                  <a:t> is the set of all points of order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 (over</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𝔽</m:t>
                            </m:r>
                          </m:e>
                        </m:acc>
                      </m:e>
                      <m:sub>
                        <m:r>
                          <a:rPr lang="en-US" b="0" i="1" smtClean="0">
                            <a:latin typeface="Cambria Math" panose="02040503050406030204" pitchFamily="18" charset="0"/>
                            <a:ea typeface="Cambria Math" panose="02040503050406030204" pitchFamily="18" charset="0"/>
                          </a:rPr>
                          <m:t>𝑝</m:t>
                        </m:r>
                      </m:sub>
                    </m:sSub>
                  </m:oMath>
                </a14:m>
                <a:r>
                  <a:rPr lang="en-US" dirty="0"/>
                  <a:t>) </a:t>
                </a:r>
              </a:p>
              <a:p>
                <a:pPr lvl="1"/>
                <a:r>
                  <a:rPr lang="en-US" dirty="0"/>
                  <a:t>For supersingular </a:t>
                </a:r>
                <a:r>
                  <a:rPr lang="en-US" i="1" dirty="0"/>
                  <a:t>E </a:t>
                </a:r>
                <a:r>
                  <a:rPr lang="en-US" dirty="0"/>
                  <a:t>in these papers,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𝔽</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2</m:t>
                            </m:r>
                          </m:sup>
                        </m:sSup>
                      </m:sub>
                    </m:sSub>
                    <m:r>
                      <a:rPr lang="en-US" b="0" i="1" smtClean="0">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ℓ</m:t>
                            </m:r>
                          </m:e>
                          <m:sup>
                            <m:r>
                              <a:rPr lang="en-US" b="0" i="1" smtClean="0">
                                <a:latin typeface="Cambria Math" panose="02040503050406030204" pitchFamily="18" charset="0"/>
                                <a:ea typeface="Cambria Math" panose="02040503050406030204" pitchFamily="18" charset="0"/>
                              </a:rPr>
                              <m:t>𝑒</m:t>
                            </m:r>
                          </m:sup>
                        </m:sSup>
                      </m:sub>
                    </m:sSub>
                    <m:r>
                      <a:rPr lang="en-US" b="0" i="1" smtClean="0">
                        <a:latin typeface="Cambria Math" panose="02040503050406030204" pitchFamily="18" charset="0"/>
                        <a:ea typeface="Cambria Math" panose="02040503050406030204" pitchFamily="18" charset="0"/>
                      </a:rPr>
                      <m:t>,</m:t>
                    </m:r>
                  </m:oMath>
                </a14:m>
                <a:r>
                  <a:rPr lang="en-US" dirty="0"/>
                  <a:t> assuming </a:t>
                </a:r>
                <a14:m>
                  <m:oMath xmlns:m="http://schemas.openxmlformats.org/officeDocument/2006/math">
                    <m:r>
                      <a:rPr lang="en-US" i="1" smtClean="0">
                        <a:latin typeface="Cambria Math" panose="02040503050406030204" pitchFamily="18" charset="0"/>
                        <a:ea typeface="Cambria Math" panose="02040503050406030204" pitchFamily="18" charset="0"/>
                      </a:rPr>
                      <m:t>ℓ∤</m:t>
                    </m:r>
                    <m:r>
                      <a:rPr lang="en-US" b="0" i="1" smtClean="0">
                        <a:latin typeface="Cambria Math" panose="02040503050406030204" pitchFamily="18" charset="0"/>
                        <a:ea typeface="Cambria Math" panose="02040503050406030204" pitchFamily="18" charset="0"/>
                      </a:rPr>
                      <m:t>𝑝</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101"/>
                </a:stretch>
              </a:blipFill>
            </p:spPr>
            <p:txBody>
              <a:bodyPr/>
              <a:lstStyle/>
              <a:p>
                <a:r>
                  <a:rPr lang="en-US">
                    <a:noFill/>
                  </a:rPr>
                  <a:t> </a:t>
                </a:r>
              </a:p>
            </p:txBody>
          </p:sp>
        </mc:Fallback>
      </mc:AlternateContent>
    </p:spTree>
    <p:extLst>
      <p:ext uri="{BB962C8B-B14F-4D97-AF65-F5344CB8AC3E}">
        <p14:creationId xmlns:p14="http://schemas.microsoft.com/office/powerpoint/2010/main" val="2400747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21749</TotalTime>
  <Words>2300</Words>
  <Application>Microsoft Office PowerPoint</Application>
  <PresentationFormat>Widescreen</PresentationFormat>
  <Paragraphs>747</Paragraphs>
  <Slides>62</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1" baseType="lpstr">
      <vt:lpstr>Arial</vt:lpstr>
      <vt:lpstr>Calibri</vt:lpstr>
      <vt:lpstr>Calibri Light</vt:lpstr>
      <vt:lpstr>Cambria Math</vt:lpstr>
      <vt:lpstr>Gigi</vt:lpstr>
      <vt:lpstr>Wingdings</vt:lpstr>
      <vt:lpstr>Office Theme</vt:lpstr>
      <vt:lpstr>Microsoft Equation 3.0</vt:lpstr>
      <vt:lpstr>Adobe Acrobat Document</vt:lpstr>
      <vt:lpstr> Supersingular Isogeny Cryptography (signatures and Diffie-Hellman)</vt:lpstr>
      <vt:lpstr>References</vt:lpstr>
      <vt:lpstr>History of isogeny-based crypto</vt:lpstr>
      <vt:lpstr>Background</vt:lpstr>
      <vt:lpstr>Isogenies</vt:lpstr>
      <vt:lpstr>Isogeny Degrees</vt:lpstr>
      <vt:lpstr>Velu’s Formula</vt:lpstr>
      <vt:lpstr>Velu’s Formula - Example</vt:lpstr>
      <vt:lpstr>Supersingularity and isogenies</vt:lpstr>
      <vt:lpstr>Endomorphism rings</vt:lpstr>
      <vt:lpstr>Quaternion Algebras</vt:lpstr>
      <vt:lpstr>Security of isogeny-based crypto</vt:lpstr>
      <vt:lpstr>Isogeny Problems</vt:lpstr>
      <vt:lpstr>Parameters for SIDH (Costello, Longa, Naehrig)</vt:lpstr>
      <vt:lpstr>SIDH key-exchange</vt:lpstr>
      <vt:lpstr>SIDH key-exchange</vt:lpstr>
      <vt:lpstr>KeyGen details (1)</vt:lpstr>
      <vt:lpstr>KeyGen details (2)</vt:lpstr>
      <vt:lpstr>Computing the isogenies</vt:lpstr>
      <vt:lpstr>Computing the isogenies</vt:lpstr>
      <vt:lpstr>Example:  16-isogeny</vt:lpstr>
      <vt:lpstr>Example:  16-isogeny</vt:lpstr>
      <vt:lpstr>Example:  16-isogeny</vt:lpstr>
      <vt:lpstr>Example:  16-isogeny</vt:lpstr>
      <vt:lpstr>Example:  16-isogeny</vt:lpstr>
      <vt:lpstr>Example:  16-isogeny – isogeny variant</vt:lpstr>
      <vt:lpstr>Example:  16-isogeny – isogeny variant</vt:lpstr>
      <vt:lpstr>Example:  16-isogeny – isogeny variant</vt:lpstr>
      <vt:lpstr>Example:  16-isogeny – isogeny variant</vt:lpstr>
      <vt:lpstr>Example:  16-isogeny – isogeny variant</vt:lpstr>
      <vt:lpstr>Example:  16-isogeny – isogeny variant</vt:lpstr>
      <vt:lpstr>Computing the isogenies</vt:lpstr>
      <vt:lpstr>Optimal Strategy</vt:lpstr>
      <vt:lpstr>Technical improvements</vt:lpstr>
      <vt:lpstr>Performance</vt:lpstr>
      <vt:lpstr>Comparison </vt:lpstr>
      <vt:lpstr>Comparison</vt:lpstr>
      <vt:lpstr>BigMont – SIDH+ECDH hybrid</vt:lpstr>
      <vt:lpstr>Security of SIDH</vt:lpstr>
      <vt:lpstr>Public key validation</vt:lpstr>
      <vt:lpstr>Public key validation -- Improved</vt:lpstr>
      <vt:lpstr>Summary of SIDH</vt:lpstr>
      <vt:lpstr>Active attack on static SIDH (Galbraith, Petit, Shani, Ti)</vt:lpstr>
      <vt:lpstr>The attack – Step 1</vt:lpstr>
      <vt:lpstr>Continuing the attack</vt:lpstr>
      <vt:lpstr>Computing endomorphism rings</vt:lpstr>
      <vt:lpstr>Bit security of j(E_AB)</vt:lpstr>
      <vt:lpstr>Modular Polynomials Ψ_r (x,y)</vt:lpstr>
      <vt:lpstr>Supersingular Signatures Galbraith, Petit, Silva</vt:lpstr>
      <vt:lpstr>Random walks in isogeny graphs</vt:lpstr>
      <vt:lpstr>Representing isogenies efficiently</vt:lpstr>
      <vt:lpstr>Optimizations for isogeny chains</vt:lpstr>
      <vt:lpstr>Identification schemes</vt:lpstr>
      <vt:lpstr>Isogeny-based ID scheme</vt:lpstr>
      <vt:lpstr>From SIDH to Signatures</vt:lpstr>
      <vt:lpstr>A new isogeny-based ID Scheme</vt:lpstr>
      <vt:lpstr>Technical details </vt:lpstr>
      <vt:lpstr>The Signature Scheme</vt:lpstr>
      <vt:lpstr>The Signature Scheme</vt:lpstr>
      <vt:lpstr>Security </vt:lpstr>
      <vt:lpstr>Efficiency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algorithms for supersingular isogeny Diffie-Hellman (SIDH)</dc:title>
  <dc:creator>Moody, Dustin (Fed)</dc:creator>
  <cp:lastModifiedBy>Moody, Dustin (Fed)</cp:lastModifiedBy>
  <cp:revision>129</cp:revision>
  <dcterms:created xsi:type="dcterms:W3CDTF">2016-06-07T13:50:21Z</dcterms:created>
  <dcterms:modified xsi:type="dcterms:W3CDTF">2017-02-10T14:40:06Z</dcterms:modified>
</cp:coreProperties>
</file>